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91" r:id="rId4"/>
    <p:sldId id="290" r:id="rId5"/>
    <p:sldId id="289" r:id="rId6"/>
    <p:sldId id="283" r:id="rId7"/>
    <p:sldId id="285" r:id="rId8"/>
    <p:sldId id="286" r:id="rId9"/>
    <p:sldId id="287" r:id="rId10"/>
    <p:sldId id="288" r:id="rId11"/>
    <p:sldId id="272" r:id="rId12"/>
    <p:sldId id="281" r:id="rId13"/>
    <p:sldId id="295" r:id="rId14"/>
    <p:sldId id="273" r:id="rId15"/>
    <p:sldId id="282" r:id="rId16"/>
    <p:sldId id="274" r:id="rId17"/>
    <p:sldId id="276" r:id="rId18"/>
    <p:sldId id="277" r:id="rId19"/>
    <p:sldId id="278" r:id="rId20"/>
    <p:sldId id="279" r:id="rId21"/>
    <p:sldId id="280" r:id="rId22"/>
    <p:sldId id="275" r:id="rId23"/>
    <p:sldId id="292" r:id="rId24"/>
    <p:sldId id="293" r:id="rId25"/>
    <p:sldId id="294" r:id="rId26"/>
    <p:sldId id="257" r:id="rId27"/>
    <p:sldId id="258" r:id="rId28"/>
    <p:sldId id="259" r:id="rId29"/>
    <p:sldId id="260" r:id="rId30"/>
    <p:sldId id="296" r:id="rId31"/>
    <p:sldId id="297" r:id="rId32"/>
    <p:sldId id="298" r:id="rId33"/>
    <p:sldId id="299" r:id="rId34"/>
    <p:sldId id="261" r:id="rId35"/>
    <p:sldId id="262" r:id="rId36"/>
    <p:sldId id="263" r:id="rId37"/>
    <p:sldId id="264" r:id="rId38"/>
    <p:sldId id="265" r:id="rId39"/>
    <p:sldId id="266" r:id="rId40"/>
    <p:sldId id="267" r:id="rId41"/>
    <p:sldId id="268" r:id="rId42"/>
    <p:sldId id="271" r:id="rId43"/>
    <p:sldId id="269" r:id="rId44"/>
    <p:sldId id="270" r:id="rId4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0" d="100"/>
          <a:sy n="100" d="100"/>
        </p:scale>
        <p:origin x="72" y="114"/>
      </p:cViewPr>
      <p:guideLst>
        <p:guide orient="horz" pos="2160"/>
        <p:guide pos="3817"/>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D8A88D-4E65-6A61-30C1-9FC1BC1517D1}"/>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68B335C-CBAB-CCB6-AD1A-F87C2F09FD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5B77426-BC4A-A82D-B549-F2B792B2CFE5}"/>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5" name="바닥글 개체 틀 4">
            <a:extLst>
              <a:ext uri="{FF2B5EF4-FFF2-40B4-BE49-F238E27FC236}">
                <a16:creationId xmlns:a16="http://schemas.microsoft.com/office/drawing/2014/main" id="{5DDD1E22-E7B0-2A80-121E-5ECECD7DC2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C1EA1B4-E4BB-302C-024B-DB00734A29C8}"/>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2498155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4485C7-B5E7-B99C-82C6-EC8F86474CB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9F0BF1E-EFB0-E1BA-72C4-12D4BE969C1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FC9EB69-F7BE-1C6C-C819-27A74356B23E}"/>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5" name="바닥글 개체 틀 4">
            <a:extLst>
              <a:ext uri="{FF2B5EF4-FFF2-40B4-BE49-F238E27FC236}">
                <a16:creationId xmlns:a16="http://schemas.microsoft.com/office/drawing/2014/main" id="{3AD24ACD-C9F2-7139-DF6D-A42EB35864B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D7FBFE2-7BA8-CEE3-76C2-F1BF6DAA5D8C}"/>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169186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8C29E0A-68FD-D2DA-999F-F2E18D01881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1E3519-4F4A-CE2F-0903-22EB09C1549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137D936-A9C5-EC37-9F30-C5A428E85555}"/>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5" name="바닥글 개체 틀 4">
            <a:extLst>
              <a:ext uri="{FF2B5EF4-FFF2-40B4-BE49-F238E27FC236}">
                <a16:creationId xmlns:a16="http://schemas.microsoft.com/office/drawing/2014/main" id="{C851A859-619C-2D35-5A8F-145601957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2CA7E45-5A41-C6A1-3514-0F73B83639F5}"/>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357418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B15E85-A356-190F-0AF3-43D7DE3EEC3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88ED1A3-7C18-D199-C4EA-B92DFD24DFC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3EC2B34-9BA2-7EAD-0955-AA995F0043A4}"/>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5" name="바닥글 개체 틀 4">
            <a:extLst>
              <a:ext uri="{FF2B5EF4-FFF2-40B4-BE49-F238E27FC236}">
                <a16:creationId xmlns:a16="http://schemas.microsoft.com/office/drawing/2014/main" id="{BB8B4E3A-2725-DBEA-AE41-110AE9AEA34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4B06ACD-EAE7-C514-B860-E1A019F6BDB5}"/>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189745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70E6F-FE26-9B55-9E2D-D806C6B198D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93BFA59-1CF2-01AA-C139-1A7F76B6AC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689FD559-B463-AD15-6BB4-36D4E577585B}"/>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5" name="바닥글 개체 틀 4">
            <a:extLst>
              <a:ext uri="{FF2B5EF4-FFF2-40B4-BE49-F238E27FC236}">
                <a16:creationId xmlns:a16="http://schemas.microsoft.com/office/drawing/2014/main" id="{DCB53A2C-A4FC-DEE4-ED39-F14EB6C63F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8C162EB-6D55-3B31-0809-23792F20F38A}"/>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279306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819D41-D696-F8E5-DC49-87EC26219EC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12DE898-4C23-8719-B985-13EAC00DB83D}"/>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A2BA264-913C-E73B-8DF1-8E20A89F206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F49F14-2188-EC33-C46E-D3A516E07B16}"/>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6" name="바닥글 개체 틀 5">
            <a:extLst>
              <a:ext uri="{FF2B5EF4-FFF2-40B4-BE49-F238E27FC236}">
                <a16:creationId xmlns:a16="http://schemas.microsoft.com/office/drawing/2014/main" id="{D3E0FAD0-7EF8-18DC-336A-DE0E1DE75BB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84EBFE4-F376-F2BE-C7C0-10602886F3E6}"/>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4044445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AC751-1D57-1ABB-2E63-85F1217DCBA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FA4DAA9-7E7D-0DD9-8B94-F74537AA3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3258329-C80A-D602-1716-64A5A7EE23D3}"/>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66FFDE8-3FB0-4DFF-98CB-711E402A2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03C5FBF-ABBB-BE74-9A70-F6ECA231C5E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3D4117F-931C-3056-6D30-EDF189317DF6}"/>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8" name="바닥글 개체 틀 7">
            <a:extLst>
              <a:ext uri="{FF2B5EF4-FFF2-40B4-BE49-F238E27FC236}">
                <a16:creationId xmlns:a16="http://schemas.microsoft.com/office/drawing/2014/main" id="{E9CABC02-1735-AAF9-0126-0D1D57F23D8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B55144F-9505-EAF5-7FDE-E917FD1E0F10}"/>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3713021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7EC034-1ADD-4A92-4CF6-634963C97A1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D2A1932-CDA3-A12A-E61C-6154E4F8FD70}"/>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4" name="바닥글 개체 틀 3">
            <a:extLst>
              <a:ext uri="{FF2B5EF4-FFF2-40B4-BE49-F238E27FC236}">
                <a16:creationId xmlns:a16="http://schemas.microsoft.com/office/drawing/2014/main" id="{D7B65679-DADD-F54D-A1FE-B1A5BCEB04C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15B87B0-5411-C33D-4D6B-DC19962485FC}"/>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35333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CEF3C2D-73D3-7AF0-A91E-7290EEB049BB}"/>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3" name="바닥글 개체 틀 2">
            <a:extLst>
              <a:ext uri="{FF2B5EF4-FFF2-40B4-BE49-F238E27FC236}">
                <a16:creationId xmlns:a16="http://schemas.microsoft.com/office/drawing/2014/main" id="{5A1F8EF9-1744-3BAE-69A9-313E3F23534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B99201B-BE45-01AF-212A-0B7B435C13CE}"/>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406953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2C54E-2EA8-C223-6E0C-80BC448CCA2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ADEF248-93B8-3B99-9CD9-A839C50A44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F4C6BA7-06AC-8D3E-2B4B-F3F18AECE0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A16273E-AECC-18D6-5DED-C9A4E0019BE0}"/>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6" name="바닥글 개체 틀 5">
            <a:extLst>
              <a:ext uri="{FF2B5EF4-FFF2-40B4-BE49-F238E27FC236}">
                <a16:creationId xmlns:a16="http://schemas.microsoft.com/office/drawing/2014/main" id="{A1E06613-3212-0A18-194A-228FDEB694A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AC3F3A8-E935-CD32-4740-253FE0C27AC4}"/>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37799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09134E-CBF5-D2C4-57B7-D27D608A4AA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7E07690-2BC8-FC77-9A0A-6847C96431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F46163B-6D86-B785-974B-1B9AF72712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7B0DA2B-1477-D0CA-8F31-EFAA9D72E913}"/>
              </a:ext>
            </a:extLst>
          </p:cNvPr>
          <p:cNvSpPr>
            <a:spLocks noGrp="1"/>
          </p:cNvSpPr>
          <p:nvPr>
            <p:ph type="dt" sz="half" idx="10"/>
          </p:nvPr>
        </p:nvSpPr>
        <p:spPr/>
        <p:txBody>
          <a:bodyPr/>
          <a:lstStyle/>
          <a:p>
            <a:fld id="{4965E899-B047-467B-AC54-483DAEA5DC47}" type="datetimeFigureOut">
              <a:rPr lang="ko-KR" altLang="en-US" smtClean="0"/>
              <a:t>2023-02-14</a:t>
            </a:fld>
            <a:endParaRPr lang="ko-KR" altLang="en-US"/>
          </a:p>
        </p:txBody>
      </p:sp>
      <p:sp>
        <p:nvSpPr>
          <p:cNvPr id="6" name="바닥글 개체 틀 5">
            <a:extLst>
              <a:ext uri="{FF2B5EF4-FFF2-40B4-BE49-F238E27FC236}">
                <a16:creationId xmlns:a16="http://schemas.microsoft.com/office/drawing/2014/main" id="{F5376E66-CACF-8688-2FF4-A50DDD2A2DA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8902A0B-7D38-DB4B-6E80-8C7E32D6ADD1}"/>
              </a:ext>
            </a:extLst>
          </p:cNvPr>
          <p:cNvSpPr>
            <a:spLocks noGrp="1"/>
          </p:cNvSpPr>
          <p:nvPr>
            <p:ph type="sldNum" sz="quarter" idx="12"/>
          </p:nvPr>
        </p:nvSpPr>
        <p:spPr/>
        <p:txBody>
          <a:body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839126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432A780-2ECB-4BDC-D124-CC33634435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FFE6472-10BE-217F-9A01-7513E7E5D4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25D7E79-F1B2-4FC6-F5EF-0A88BCB74F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5E899-B047-467B-AC54-483DAEA5DC47}" type="datetimeFigureOut">
              <a:rPr lang="ko-KR" altLang="en-US" smtClean="0"/>
              <a:t>2023-02-14</a:t>
            </a:fld>
            <a:endParaRPr lang="ko-KR" altLang="en-US"/>
          </a:p>
        </p:txBody>
      </p:sp>
      <p:sp>
        <p:nvSpPr>
          <p:cNvPr id="5" name="바닥글 개체 틀 4">
            <a:extLst>
              <a:ext uri="{FF2B5EF4-FFF2-40B4-BE49-F238E27FC236}">
                <a16:creationId xmlns:a16="http://schemas.microsoft.com/office/drawing/2014/main" id="{22E2C366-D72F-BF2A-335B-4BDC457B5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B0F0113-EDA0-8AC8-2B94-C75663352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3D583-76A2-4960-9BA5-46598EC4F6AC}" type="slidenum">
              <a:rPr lang="ko-KR" altLang="en-US" smtClean="0"/>
              <a:t>‹#›</a:t>
            </a:fld>
            <a:endParaRPr lang="ko-KR" altLang="en-US"/>
          </a:p>
        </p:txBody>
      </p:sp>
    </p:spTree>
    <p:extLst>
      <p:ext uri="{BB962C8B-B14F-4D97-AF65-F5344CB8AC3E}">
        <p14:creationId xmlns:p14="http://schemas.microsoft.com/office/powerpoint/2010/main" val="2164831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96/fasebj.2020.34.s1.04149"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5DCB29B-B4D0-63EA-007A-CA84A81A47DE}"/>
              </a:ext>
            </a:extLst>
          </p:cNvPr>
          <p:cNvPicPr>
            <a:picLocks noChangeAspect="1"/>
          </p:cNvPicPr>
          <p:nvPr/>
        </p:nvPicPr>
        <p:blipFill>
          <a:blip r:embed="rId2"/>
          <a:stretch>
            <a:fillRect/>
          </a:stretch>
        </p:blipFill>
        <p:spPr>
          <a:xfrm>
            <a:off x="1619250" y="942975"/>
            <a:ext cx="8667750" cy="742950"/>
          </a:xfrm>
          <a:prstGeom prst="rect">
            <a:avLst/>
          </a:prstGeom>
          <a:ln>
            <a:solidFill>
              <a:schemeClr val="accent1"/>
            </a:solidFill>
          </a:ln>
        </p:spPr>
      </p:pic>
      <p:sp>
        <p:nvSpPr>
          <p:cNvPr id="6" name="직사각형 5">
            <a:extLst>
              <a:ext uri="{FF2B5EF4-FFF2-40B4-BE49-F238E27FC236}">
                <a16:creationId xmlns:a16="http://schemas.microsoft.com/office/drawing/2014/main" id="{AA87ECC4-1DA4-64CC-8DDD-C47D6A5F2806}"/>
              </a:ext>
            </a:extLst>
          </p:cNvPr>
          <p:cNvSpPr/>
          <p:nvPr/>
        </p:nvSpPr>
        <p:spPr>
          <a:xfrm>
            <a:off x="1466850" y="2038350"/>
            <a:ext cx="88201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9B3AD5E-9C31-01FC-C189-5CBED755CC41}"/>
              </a:ext>
            </a:extLst>
          </p:cNvPr>
          <p:cNvSpPr txBox="1"/>
          <p:nvPr/>
        </p:nvSpPr>
        <p:spPr>
          <a:xfrm>
            <a:off x="2551473" y="2038350"/>
            <a:ext cx="1107996" cy="369332"/>
          </a:xfrm>
          <a:prstGeom prst="rect">
            <a:avLst/>
          </a:prstGeom>
          <a:noFill/>
        </p:spPr>
        <p:txBody>
          <a:bodyPr wrap="none" rtlCol="0">
            <a:spAutoFit/>
          </a:bodyPr>
          <a:lstStyle/>
          <a:p>
            <a:r>
              <a:rPr lang="ko-KR" altLang="en-US">
                <a:solidFill>
                  <a:srgbClr val="FFFF00"/>
                </a:solidFill>
              </a:rPr>
              <a:t>회사소개</a:t>
            </a:r>
          </a:p>
        </p:txBody>
      </p:sp>
      <p:sp>
        <p:nvSpPr>
          <p:cNvPr id="8" name="TextBox 7">
            <a:extLst>
              <a:ext uri="{FF2B5EF4-FFF2-40B4-BE49-F238E27FC236}">
                <a16:creationId xmlns:a16="http://schemas.microsoft.com/office/drawing/2014/main" id="{7A093231-C97F-CC46-AA49-A6ECAD9BB3CD}"/>
              </a:ext>
            </a:extLst>
          </p:cNvPr>
          <p:cNvSpPr txBox="1"/>
          <p:nvPr/>
        </p:nvSpPr>
        <p:spPr>
          <a:xfrm>
            <a:off x="6340554" y="2019300"/>
            <a:ext cx="1000530" cy="369332"/>
          </a:xfrm>
          <a:prstGeom prst="rect">
            <a:avLst/>
          </a:prstGeom>
          <a:noFill/>
        </p:spPr>
        <p:txBody>
          <a:bodyPr wrap="none" rtlCol="0">
            <a:spAutoFit/>
          </a:bodyPr>
          <a:lstStyle/>
          <a:p>
            <a:r>
              <a:rPr lang="en-US" altLang="ko-KR">
                <a:solidFill>
                  <a:srgbClr val="FFFF00"/>
                </a:solidFill>
              </a:rPr>
              <a:t>product</a:t>
            </a:r>
            <a:endParaRPr lang="ko-KR" altLang="en-US">
              <a:solidFill>
                <a:srgbClr val="FFFF00"/>
              </a:solidFill>
            </a:endParaRPr>
          </a:p>
        </p:txBody>
      </p:sp>
      <p:sp>
        <p:nvSpPr>
          <p:cNvPr id="9" name="TextBox 8">
            <a:extLst>
              <a:ext uri="{FF2B5EF4-FFF2-40B4-BE49-F238E27FC236}">
                <a16:creationId xmlns:a16="http://schemas.microsoft.com/office/drawing/2014/main" id="{110A14DB-B84A-0FB8-A522-C723370413E3}"/>
              </a:ext>
            </a:extLst>
          </p:cNvPr>
          <p:cNvSpPr txBox="1"/>
          <p:nvPr/>
        </p:nvSpPr>
        <p:spPr>
          <a:xfrm>
            <a:off x="2438400" y="3009900"/>
            <a:ext cx="3369449" cy="3693319"/>
          </a:xfrm>
          <a:prstGeom prst="rect">
            <a:avLst/>
          </a:prstGeom>
          <a:noFill/>
        </p:spPr>
        <p:txBody>
          <a:bodyPr wrap="none" rtlCol="0">
            <a:spAutoFit/>
          </a:bodyPr>
          <a:lstStyle/>
          <a:p>
            <a:r>
              <a:rPr lang="en-US" altLang="ko-KR"/>
              <a:t>ANC </a:t>
            </a:r>
            <a:r>
              <a:rPr lang="ko-KR" altLang="en-US"/>
              <a:t>개요</a:t>
            </a:r>
            <a:endParaRPr lang="en-US" altLang="ko-KR"/>
          </a:p>
          <a:p>
            <a:r>
              <a:rPr lang="en-US" altLang="ko-KR"/>
              <a:t>dual channel KANC-23 </a:t>
            </a:r>
            <a:r>
              <a:rPr lang="ko-KR" altLang="en-US"/>
              <a:t>소개</a:t>
            </a:r>
            <a:endParaRPr lang="en-US" altLang="ko-KR"/>
          </a:p>
          <a:p>
            <a:r>
              <a:rPr lang="ko-KR" altLang="en-US"/>
              <a:t>구성도</a:t>
            </a:r>
            <a:endParaRPr lang="en-US" altLang="ko-KR"/>
          </a:p>
          <a:p>
            <a:r>
              <a:rPr lang="ko-KR" altLang="en-US"/>
              <a:t>성능동영상</a:t>
            </a:r>
            <a:endParaRPr lang="en-US" altLang="ko-KR"/>
          </a:p>
          <a:p>
            <a:r>
              <a:rPr lang="ko-KR" altLang="en-US"/>
              <a:t>제품사양</a:t>
            </a:r>
            <a:r>
              <a:rPr lang="en-US" altLang="ko-KR"/>
              <a:t>(</a:t>
            </a:r>
            <a:r>
              <a:rPr lang="ko-KR" altLang="en-US"/>
              <a:t>표</a:t>
            </a:r>
            <a:r>
              <a:rPr lang="en-US" altLang="ko-KR"/>
              <a:t>)</a:t>
            </a:r>
          </a:p>
          <a:p>
            <a:r>
              <a:rPr lang="ko-KR" altLang="en-US"/>
              <a:t>응용분야</a:t>
            </a:r>
            <a:endParaRPr lang="en-US" altLang="ko-KR"/>
          </a:p>
          <a:p>
            <a:pPr marL="285750" indent="-285750">
              <a:buFontTx/>
              <a:buChar char="-"/>
            </a:pPr>
            <a:r>
              <a:rPr lang="en-US" altLang="ko-KR"/>
              <a:t>application area with photo</a:t>
            </a:r>
          </a:p>
          <a:p>
            <a:pPr marL="285750" indent="-285750">
              <a:buFontTx/>
              <a:buChar char="-"/>
            </a:pPr>
            <a:r>
              <a:rPr lang="en-US" altLang="ko-KR"/>
              <a:t> </a:t>
            </a:r>
          </a:p>
          <a:p>
            <a:pPr marL="285750" indent="-285750">
              <a:buFontTx/>
              <a:buChar char="-"/>
            </a:pPr>
            <a:endParaRPr lang="en-US" altLang="ko-KR"/>
          </a:p>
          <a:p>
            <a:endParaRPr lang="en-US" altLang="ko-KR"/>
          </a:p>
          <a:p>
            <a:r>
              <a:rPr lang="ko-KR" altLang="en-US"/>
              <a:t>회사소개</a:t>
            </a:r>
            <a:endParaRPr lang="en-US" altLang="ko-KR"/>
          </a:p>
          <a:p>
            <a:endParaRPr lang="en-US" altLang="ko-KR"/>
          </a:p>
          <a:p>
            <a:endParaRPr lang="ko-KR" altLang="en-US"/>
          </a:p>
        </p:txBody>
      </p:sp>
    </p:spTree>
    <p:extLst>
      <p:ext uri="{BB962C8B-B14F-4D97-AF65-F5344CB8AC3E}">
        <p14:creationId xmlns:p14="http://schemas.microsoft.com/office/powerpoint/2010/main" val="351092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090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295AE5-892B-9B37-1917-E4F9EB71D953}"/>
              </a:ext>
            </a:extLst>
          </p:cNvPr>
          <p:cNvSpPr txBox="1"/>
          <p:nvPr/>
        </p:nvSpPr>
        <p:spPr>
          <a:xfrm>
            <a:off x="3540369" y="914400"/>
            <a:ext cx="1697901" cy="369332"/>
          </a:xfrm>
          <a:prstGeom prst="rect">
            <a:avLst/>
          </a:prstGeom>
          <a:noFill/>
        </p:spPr>
        <p:txBody>
          <a:bodyPr wrap="none" rtlCol="0">
            <a:spAutoFit/>
          </a:bodyPr>
          <a:lstStyle/>
          <a:p>
            <a:r>
              <a:rPr lang="en-US" altLang="ko-KR"/>
              <a:t>Life and Noise</a:t>
            </a:r>
            <a:endParaRPr lang="ko-KR" altLang="en-US"/>
          </a:p>
        </p:txBody>
      </p:sp>
      <p:sp>
        <p:nvSpPr>
          <p:cNvPr id="5" name="TextBox 4">
            <a:extLst>
              <a:ext uri="{FF2B5EF4-FFF2-40B4-BE49-F238E27FC236}">
                <a16:creationId xmlns:a16="http://schemas.microsoft.com/office/drawing/2014/main" id="{51468A13-0D8E-F672-43E5-09A41CA4CFB0}"/>
              </a:ext>
            </a:extLst>
          </p:cNvPr>
          <p:cNvSpPr txBox="1"/>
          <p:nvPr/>
        </p:nvSpPr>
        <p:spPr>
          <a:xfrm>
            <a:off x="1242646" y="3833447"/>
            <a:ext cx="1665777" cy="369332"/>
          </a:xfrm>
          <a:prstGeom prst="rect">
            <a:avLst/>
          </a:prstGeom>
          <a:noFill/>
        </p:spPr>
        <p:txBody>
          <a:bodyPr wrap="none" rtlCol="0">
            <a:spAutoFit/>
          </a:bodyPr>
          <a:lstStyle/>
          <a:p>
            <a:r>
              <a:rPr lang="en-US" altLang="ko-KR"/>
              <a:t>Noise Sources</a:t>
            </a:r>
            <a:endParaRPr lang="ko-KR" altLang="en-US"/>
          </a:p>
        </p:txBody>
      </p:sp>
      <p:sp>
        <p:nvSpPr>
          <p:cNvPr id="6" name="TextBox 5">
            <a:extLst>
              <a:ext uri="{FF2B5EF4-FFF2-40B4-BE49-F238E27FC236}">
                <a16:creationId xmlns:a16="http://schemas.microsoft.com/office/drawing/2014/main" id="{83473DB0-65DA-4541-E434-ABB20DCCB47B}"/>
              </a:ext>
            </a:extLst>
          </p:cNvPr>
          <p:cNvSpPr txBox="1"/>
          <p:nvPr/>
        </p:nvSpPr>
        <p:spPr>
          <a:xfrm>
            <a:off x="808892" y="4560276"/>
            <a:ext cx="1475853" cy="369332"/>
          </a:xfrm>
          <a:prstGeom prst="rect">
            <a:avLst/>
          </a:prstGeom>
          <a:noFill/>
        </p:spPr>
        <p:txBody>
          <a:bodyPr wrap="none" rtlCol="0">
            <a:spAutoFit/>
          </a:bodyPr>
          <a:lstStyle/>
          <a:p>
            <a:r>
              <a:rPr lang="en-US" altLang="ko-KR"/>
              <a:t>Traffic Noise</a:t>
            </a:r>
            <a:endParaRPr lang="ko-KR" altLang="en-US"/>
          </a:p>
        </p:txBody>
      </p:sp>
      <p:sp>
        <p:nvSpPr>
          <p:cNvPr id="7" name="TextBox 6">
            <a:extLst>
              <a:ext uri="{FF2B5EF4-FFF2-40B4-BE49-F238E27FC236}">
                <a16:creationId xmlns:a16="http://schemas.microsoft.com/office/drawing/2014/main" id="{EC7BCB5F-E09D-3CC7-C675-E8E175B20C1C}"/>
              </a:ext>
            </a:extLst>
          </p:cNvPr>
          <p:cNvSpPr txBox="1"/>
          <p:nvPr/>
        </p:nvSpPr>
        <p:spPr>
          <a:xfrm>
            <a:off x="3012831" y="4560276"/>
            <a:ext cx="1951560" cy="369332"/>
          </a:xfrm>
          <a:prstGeom prst="rect">
            <a:avLst/>
          </a:prstGeom>
          <a:noFill/>
        </p:spPr>
        <p:txBody>
          <a:bodyPr wrap="none" rtlCol="0">
            <a:spAutoFit/>
          </a:bodyPr>
          <a:lstStyle/>
          <a:p>
            <a:r>
              <a:rPr lang="en-US" altLang="ko-KR"/>
              <a:t>Machinery Noise</a:t>
            </a:r>
            <a:endParaRPr lang="ko-KR" altLang="en-US"/>
          </a:p>
        </p:txBody>
      </p:sp>
      <p:sp>
        <p:nvSpPr>
          <p:cNvPr id="11" name="TextBox 10">
            <a:extLst>
              <a:ext uri="{FF2B5EF4-FFF2-40B4-BE49-F238E27FC236}">
                <a16:creationId xmlns:a16="http://schemas.microsoft.com/office/drawing/2014/main" id="{AFF89CD7-50CA-FB2B-0BA5-11A28A3A2BA6}"/>
              </a:ext>
            </a:extLst>
          </p:cNvPr>
          <p:cNvSpPr txBox="1"/>
          <p:nvPr/>
        </p:nvSpPr>
        <p:spPr>
          <a:xfrm>
            <a:off x="691662" y="1456563"/>
            <a:ext cx="6096000" cy="369332"/>
          </a:xfrm>
          <a:prstGeom prst="rect">
            <a:avLst/>
          </a:prstGeom>
          <a:noFill/>
        </p:spPr>
        <p:txBody>
          <a:bodyPr wrap="square">
            <a:spAutoFit/>
          </a:bodyPr>
          <a:lstStyle/>
          <a:p>
            <a:r>
              <a:rPr lang="en-US" altLang="ko-KR" b="0" i="0">
                <a:solidFill>
                  <a:srgbClr val="4D5156"/>
                </a:solidFill>
                <a:effectLst/>
                <a:latin typeface="Apple SD Gothic Neo"/>
              </a:rPr>
              <a:t>noise pollution, noise disturbance</a:t>
            </a:r>
            <a:endParaRPr lang="ko-KR" altLang="en-US"/>
          </a:p>
        </p:txBody>
      </p:sp>
      <p:pic>
        <p:nvPicPr>
          <p:cNvPr id="13" name="그림 12">
            <a:extLst>
              <a:ext uri="{FF2B5EF4-FFF2-40B4-BE49-F238E27FC236}">
                <a16:creationId xmlns:a16="http://schemas.microsoft.com/office/drawing/2014/main" id="{8ABA632A-4AB3-FD26-22EA-534FFB43EC4A}"/>
              </a:ext>
            </a:extLst>
          </p:cNvPr>
          <p:cNvPicPr>
            <a:picLocks noChangeAspect="1"/>
          </p:cNvPicPr>
          <p:nvPr/>
        </p:nvPicPr>
        <p:blipFill>
          <a:blip r:embed="rId2"/>
          <a:stretch>
            <a:fillRect/>
          </a:stretch>
        </p:blipFill>
        <p:spPr>
          <a:xfrm>
            <a:off x="5516041" y="4018113"/>
            <a:ext cx="3423139" cy="2308263"/>
          </a:xfrm>
          <a:prstGeom prst="rect">
            <a:avLst/>
          </a:prstGeom>
        </p:spPr>
      </p:pic>
      <p:sp>
        <p:nvSpPr>
          <p:cNvPr id="15" name="TextBox 14">
            <a:extLst>
              <a:ext uri="{FF2B5EF4-FFF2-40B4-BE49-F238E27FC236}">
                <a16:creationId xmlns:a16="http://schemas.microsoft.com/office/drawing/2014/main" id="{DB532EDB-6147-955E-A75A-24EC8F1EFD22}"/>
              </a:ext>
            </a:extLst>
          </p:cNvPr>
          <p:cNvSpPr txBox="1"/>
          <p:nvPr/>
        </p:nvSpPr>
        <p:spPr>
          <a:xfrm>
            <a:off x="6263420" y="623808"/>
            <a:ext cx="6096000" cy="646331"/>
          </a:xfrm>
          <a:prstGeom prst="rect">
            <a:avLst/>
          </a:prstGeom>
          <a:noFill/>
        </p:spPr>
        <p:txBody>
          <a:bodyPr wrap="square">
            <a:spAutoFit/>
          </a:bodyPr>
          <a:lstStyle/>
          <a:p>
            <a:pPr algn="l"/>
            <a:r>
              <a:rPr lang="en-US" altLang="ko-KR" b="1" i="0">
                <a:solidFill>
                  <a:srgbClr val="222222"/>
                </a:solidFill>
                <a:effectLst/>
                <a:latin typeface="맑은 고딕" panose="020B0503020000020004" pitchFamily="50" charset="-127"/>
                <a:ea typeface="맑은 고딕" panose="020B0503020000020004" pitchFamily="50" charset="-127"/>
              </a:rPr>
              <a:t>[</a:t>
            </a:r>
            <a:r>
              <a:rPr lang="ko-KR" altLang="en-US" b="1" i="0">
                <a:solidFill>
                  <a:srgbClr val="222222"/>
                </a:solidFill>
                <a:effectLst/>
                <a:latin typeface="맑은 고딕" panose="020B0503020000020004" pitchFamily="50" charset="-127"/>
                <a:ea typeface="맑은 고딕" panose="020B0503020000020004" pitchFamily="50" charset="-127"/>
              </a:rPr>
              <a:t>달콤한 사이언스</a:t>
            </a:r>
            <a:r>
              <a:rPr lang="en-US" altLang="ko-KR" b="1" i="0">
                <a:solidFill>
                  <a:srgbClr val="222222"/>
                </a:solidFill>
                <a:effectLst/>
                <a:latin typeface="맑은 고딕" panose="020B0503020000020004" pitchFamily="50" charset="-127"/>
                <a:ea typeface="맑은 고딕" panose="020B0503020000020004" pitchFamily="50" charset="-127"/>
              </a:rPr>
              <a:t>] </a:t>
            </a:r>
            <a:r>
              <a:rPr lang="ko-KR" altLang="en-US" b="1" i="0">
                <a:solidFill>
                  <a:srgbClr val="222222"/>
                </a:solidFill>
                <a:effectLst/>
                <a:latin typeface="맑은 고딕" panose="020B0503020000020004" pitchFamily="50" charset="-127"/>
                <a:ea typeface="맑은 고딕" panose="020B0503020000020004" pitchFamily="50" charset="-127"/>
              </a:rPr>
              <a:t>도로 소음 공해가 학생 지적 능력 떨어뜨린다</a:t>
            </a:r>
          </a:p>
        </p:txBody>
      </p:sp>
      <p:sp>
        <p:nvSpPr>
          <p:cNvPr id="17" name="TextBox 16">
            <a:extLst>
              <a:ext uri="{FF2B5EF4-FFF2-40B4-BE49-F238E27FC236}">
                <a16:creationId xmlns:a16="http://schemas.microsoft.com/office/drawing/2014/main" id="{91B35580-1858-EAA6-8B3C-6BD3E55A6CDF}"/>
              </a:ext>
            </a:extLst>
          </p:cNvPr>
          <p:cNvSpPr txBox="1"/>
          <p:nvPr/>
        </p:nvSpPr>
        <p:spPr>
          <a:xfrm>
            <a:off x="6096000" y="1318063"/>
            <a:ext cx="6178060" cy="646331"/>
          </a:xfrm>
          <a:prstGeom prst="rect">
            <a:avLst/>
          </a:prstGeom>
          <a:noFill/>
        </p:spPr>
        <p:txBody>
          <a:bodyPr wrap="square">
            <a:spAutoFit/>
          </a:bodyPr>
          <a:lstStyle/>
          <a:p>
            <a:r>
              <a:rPr lang="ko-KR" altLang="en-US"/>
              <a:t>https://www.seoul.co.kr/news/newsView.php?id=20220605500072</a:t>
            </a:r>
          </a:p>
        </p:txBody>
      </p:sp>
      <p:sp>
        <p:nvSpPr>
          <p:cNvPr id="18" name="TextBox 17">
            <a:extLst>
              <a:ext uri="{FF2B5EF4-FFF2-40B4-BE49-F238E27FC236}">
                <a16:creationId xmlns:a16="http://schemas.microsoft.com/office/drawing/2014/main" id="{FC05B459-294F-393C-F3D4-1623C3983E01}"/>
              </a:ext>
            </a:extLst>
          </p:cNvPr>
          <p:cNvSpPr txBox="1"/>
          <p:nvPr/>
        </p:nvSpPr>
        <p:spPr>
          <a:xfrm>
            <a:off x="8065477" y="2133600"/>
            <a:ext cx="3892412" cy="1477328"/>
          </a:xfrm>
          <a:prstGeom prst="rect">
            <a:avLst/>
          </a:prstGeom>
          <a:noFill/>
        </p:spPr>
        <p:txBody>
          <a:bodyPr wrap="none" rtlCol="0">
            <a:spAutoFit/>
          </a:bodyPr>
          <a:lstStyle/>
          <a:p>
            <a:r>
              <a:rPr lang="en-US" altLang="ko-KR"/>
              <a:t>PLOS</a:t>
            </a:r>
            <a:r>
              <a:rPr lang="ko-KR" altLang="en-US"/>
              <a:t> </a:t>
            </a:r>
            <a:r>
              <a:rPr lang="en-US" altLang="ko-KR"/>
              <a:t>ONE</a:t>
            </a:r>
            <a:r>
              <a:rPr lang="ko-KR" altLang="en-US"/>
              <a:t> </a:t>
            </a:r>
            <a:r>
              <a:rPr lang="en-US" altLang="ko-KR"/>
              <a:t>2022</a:t>
            </a:r>
            <a:r>
              <a:rPr lang="ko-KR" altLang="en-US"/>
              <a:t> </a:t>
            </a:r>
            <a:r>
              <a:rPr lang="en-US" altLang="ko-KR"/>
              <a:t>June</a:t>
            </a:r>
            <a:r>
              <a:rPr lang="ko-KR" altLang="en-US"/>
              <a:t> </a:t>
            </a:r>
            <a:r>
              <a:rPr lang="en-US" altLang="ko-KR"/>
              <a:t>3</a:t>
            </a:r>
          </a:p>
          <a:p>
            <a:endParaRPr lang="en-US" altLang="ko-KR" b="0" i="0">
              <a:solidFill>
                <a:srgbClr val="222222"/>
              </a:solidFill>
              <a:effectLst/>
              <a:latin typeface="맑은 고딕" panose="020B0503020000020004" pitchFamily="50" charset="-127"/>
              <a:ea typeface="맑은 고딕" panose="020B0503020000020004" pitchFamily="50" charset="-127"/>
            </a:endParaRPr>
          </a:p>
          <a:p>
            <a:r>
              <a:rPr lang="ko-KR" altLang="en-US">
                <a:solidFill>
                  <a:srgbClr val="222222"/>
                </a:solidFill>
                <a:latin typeface="맑은 고딕" panose="020B0503020000020004" pitchFamily="50" charset="-127"/>
                <a:ea typeface="맑은 고딕" panose="020B0503020000020004" pitchFamily="50" charset="-127"/>
              </a:rPr>
              <a:t>숙면방해</a:t>
            </a:r>
            <a:endParaRPr lang="en-US" altLang="ko-KR">
              <a:solidFill>
                <a:srgbClr val="222222"/>
              </a:solidFill>
              <a:latin typeface="맑은 고딕" panose="020B0503020000020004" pitchFamily="50" charset="-127"/>
              <a:ea typeface="맑은 고딕" panose="020B0503020000020004" pitchFamily="50" charset="-127"/>
            </a:endParaRPr>
          </a:p>
          <a:p>
            <a:r>
              <a:rPr lang="ko-KR" altLang="en-US" b="0" i="0">
                <a:solidFill>
                  <a:srgbClr val="222222"/>
                </a:solidFill>
                <a:effectLst/>
                <a:latin typeface="맑은 고딕" panose="020B0503020000020004" pitchFamily="50" charset="-127"/>
                <a:ea typeface="맑은 고딕" panose="020B0503020000020004" pitchFamily="50" charset="-127"/>
              </a:rPr>
              <a:t>기억력과 주의집중력을 저하시키고 </a:t>
            </a:r>
            <a:endParaRPr lang="en-US" altLang="ko-KR" b="0" i="0">
              <a:solidFill>
                <a:srgbClr val="222222"/>
              </a:solidFill>
              <a:effectLst/>
              <a:latin typeface="맑은 고딕" panose="020B0503020000020004" pitchFamily="50" charset="-127"/>
              <a:ea typeface="맑은 고딕" panose="020B0503020000020004" pitchFamily="50" charset="-127"/>
            </a:endParaRPr>
          </a:p>
          <a:p>
            <a:r>
              <a:rPr lang="ko-KR" altLang="en-US" b="0" i="0">
                <a:solidFill>
                  <a:srgbClr val="222222"/>
                </a:solidFill>
                <a:effectLst/>
                <a:latin typeface="맑은 고딕" panose="020B0503020000020004" pitchFamily="50" charset="-127"/>
                <a:ea typeface="맑은 고딕" panose="020B0503020000020004" pitchFamily="50" charset="-127"/>
              </a:rPr>
              <a:t>전반적인 인지 발달을 방해</a:t>
            </a:r>
            <a:endParaRPr lang="ko-KR" altLang="en-US"/>
          </a:p>
        </p:txBody>
      </p:sp>
    </p:spTree>
    <p:extLst>
      <p:ext uri="{BB962C8B-B14F-4D97-AF65-F5344CB8AC3E}">
        <p14:creationId xmlns:p14="http://schemas.microsoft.com/office/powerpoint/2010/main" val="2660791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3E3256-4862-E555-83BC-3CD99DA5C07D}"/>
              </a:ext>
            </a:extLst>
          </p:cNvPr>
          <p:cNvSpPr txBox="1"/>
          <p:nvPr/>
        </p:nvSpPr>
        <p:spPr>
          <a:xfrm>
            <a:off x="832339" y="315743"/>
            <a:ext cx="6096000" cy="646331"/>
          </a:xfrm>
          <a:prstGeom prst="rect">
            <a:avLst/>
          </a:prstGeom>
          <a:noFill/>
        </p:spPr>
        <p:txBody>
          <a:bodyPr wrap="square">
            <a:spAutoFit/>
          </a:bodyPr>
          <a:lstStyle/>
          <a:p>
            <a:r>
              <a:rPr lang="ko-KR" altLang="en-US"/>
              <a:t>https://nownews.seoul.co.kr/news/newsView.php?id=20200429601013</a:t>
            </a:r>
          </a:p>
        </p:txBody>
      </p:sp>
      <p:pic>
        <p:nvPicPr>
          <p:cNvPr id="6" name="그림 5">
            <a:extLst>
              <a:ext uri="{FF2B5EF4-FFF2-40B4-BE49-F238E27FC236}">
                <a16:creationId xmlns:a16="http://schemas.microsoft.com/office/drawing/2014/main" id="{EB46CE7B-01A5-4E81-0E63-075319E4453C}"/>
              </a:ext>
            </a:extLst>
          </p:cNvPr>
          <p:cNvPicPr>
            <a:picLocks noChangeAspect="1"/>
          </p:cNvPicPr>
          <p:nvPr/>
        </p:nvPicPr>
        <p:blipFill>
          <a:blip r:embed="rId2"/>
          <a:stretch>
            <a:fillRect/>
          </a:stretch>
        </p:blipFill>
        <p:spPr>
          <a:xfrm>
            <a:off x="1211873" y="1593239"/>
            <a:ext cx="1866900" cy="1209675"/>
          </a:xfrm>
          <a:prstGeom prst="rect">
            <a:avLst/>
          </a:prstGeom>
        </p:spPr>
      </p:pic>
      <p:sp>
        <p:nvSpPr>
          <p:cNvPr id="8" name="TextBox 7">
            <a:extLst>
              <a:ext uri="{FF2B5EF4-FFF2-40B4-BE49-F238E27FC236}">
                <a16:creationId xmlns:a16="http://schemas.microsoft.com/office/drawing/2014/main" id="{B6100AB7-5FA6-4A11-B246-3FC12EB78479}"/>
              </a:ext>
            </a:extLst>
          </p:cNvPr>
          <p:cNvSpPr txBox="1"/>
          <p:nvPr/>
        </p:nvSpPr>
        <p:spPr>
          <a:xfrm>
            <a:off x="3048000" y="3244334"/>
            <a:ext cx="6096000" cy="923330"/>
          </a:xfrm>
          <a:prstGeom prst="rect">
            <a:avLst/>
          </a:prstGeom>
          <a:noFill/>
        </p:spPr>
        <p:txBody>
          <a:bodyPr wrap="square">
            <a:spAutoFit/>
          </a:bodyPr>
          <a:lstStyle/>
          <a:p>
            <a:pPr algn="l"/>
            <a:r>
              <a:rPr lang="en-US" altLang="ko-KR" b="0" i="0">
                <a:solidFill>
                  <a:srgbClr val="1C1D1E"/>
                </a:solidFill>
                <a:effectLst/>
                <a:latin typeface="Open Sans" panose="020B0606030504020204" pitchFamily="34" charset="0"/>
              </a:rPr>
              <a:t>FASEB Journal 17 April 2020</a:t>
            </a:r>
            <a:endParaRPr lang="en-US" altLang="ko-KR" b="0" i="0">
              <a:solidFill>
                <a:srgbClr val="767676"/>
              </a:solidFill>
              <a:effectLst/>
              <a:latin typeface="Open Sans" panose="020B0606030504020204" pitchFamily="34" charset="0"/>
            </a:endParaRPr>
          </a:p>
          <a:p>
            <a:pPr algn="l"/>
            <a:r>
              <a:rPr lang="en-US" altLang="ko-KR" b="0" i="0">
                <a:solidFill>
                  <a:srgbClr val="767676"/>
                </a:solidFill>
                <a:effectLst/>
                <a:latin typeface="Open Sans" panose="020B0606030504020204" pitchFamily="34" charset="0"/>
              </a:rPr>
              <a:t> </a:t>
            </a:r>
            <a:r>
              <a:rPr lang="en-US" altLang="ko-KR" b="1" i="0" u="none" strike="noStrike">
                <a:solidFill>
                  <a:srgbClr val="005274"/>
                </a:solidFill>
                <a:effectLst/>
                <a:latin typeface="Open Sans" panose="020B0606030504020204" pitchFamily="34" charset="0"/>
                <a:hlinkClick r:id="rId3"/>
              </a:rPr>
              <a:t>https://doi.org/10.1096/fasebj.2020.34.s1.04149</a:t>
            </a:r>
            <a:endParaRPr lang="en-US" altLang="ko-KR" b="0" i="0">
              <a:solidFill>
                <a:srgbClr val="767676"/>
              </a:solidFill>
              <a:effectLst/>
              <a:latin typeface="Open Sans" panose="020B0606030504020204" pitchFamily="34" charset="0"/>
            </a:endParaRPr>
          </a:p>
          <a:p>
            <a:r>
              <a:rPr lang="ko-KR" altLang="en-US" b="0" i="0">
                <a:solidFill>
                  <a:srgbClr val="000000"/>
                </a:solidFill>
                <a:effectLst/>
                <a:latin typeface="Noto Sans KR"/>
              </a:rPr>
              <a:t>소음에 자주 노출될 경우 암에 걸릴 위험이 높아질 수 있다</a:t>
            </a:r>
            <a:endParaRPr lang="ko-KR" altLang="en-US"/>
          </a:p>
        </p:txBody>
      </p:sp>
      <p:sp>
        <p:nvSpPr>
          <p:cNvPr id="10" name="TextBox 9">
            <a:extLst>
              <a:ext uri="{FF2B5EF4-FFF2-40B4-BE49-F238E27FC236}">
                <a16:creationId xmlns:a16="http://schemas.microsoft.com/office/drawing/2014/main" id="{CE3E4356-F0D4-8A9E-C188-CF1581497DE6}"/>
              </a:ext>
            </a:extLst>
          </p:cNvPr>
          <p:cNvSpPr txBox="1"/>
          <p:nvPr/>
        </p:nvSpPr>
        <p:spPr>
          <a:xfrm>
            <a:off x="1875692" y="4623509"/>
            <a:ext cx="6096000" cy="923330"/>
          </a:xfrm>
          <a:prstGeom prst="rect">
            <a:avLst/>
          </a:prstGeom>
          <a:noFill/>
        </p:spPr>
        <p:txBody>
          <a:bodyPr wrap="square">
            <a:spAutoFit/>
          </a:bodyPr>
          <a:lstStyle/>
          <a:p>
            <a:pPr algn="l"/>
            <a:r>
              <a:rPr lang="en-US" altLang="ko-KR" b="1" i="0">
                <a:solidFill>
                  <a:srgbClr val="1C1D1E"/>
                </a:solidFill>
                <a:effectLst/>
                <a:latin typeface="Open Sans" panose="020B0606030504020204" pitchFamily="34" charset="0"/>
              </a:rPr>
              <a:t>Prolonged exposure to noise pollution causes an increase in inflammatory signaling in the setting of hypertension</a:t>
            </a:r>
          </a:p>
        </p:txBody>
      </p:sp>
      <p:sp>
        <p:nvSpPr>
          <p:cNvPr id="11" name="Rectangle 1">
            <a:extLst>
              <a:ext uri="{FF2B5EF4-FFF2-40B4-BE49-F238E27FC236}">
                <a16:creationId xmlns:a16="http://schemas.microsoft.com/office/drawing/2014/main" id="{50B9D9C1-3D5B-2740-127A-DB8E781DF25C}"/>
              </a:ext>
            </a:extLst>
          </p:cNvPr>
          <p:cNvSpPr>
            <a:spLocks noChangeArrowheads="1"/>
          </p:cNvSpPr>
          <p:nvPr/>
        </p:nvSpPr>
        <p:spPr bwMode="auto">
          <a:xfrm>
            <a:off x="949569" y="5774084"/>
            <a:ext cx="1219200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100" b="0" i="0" u="none" strike="noStrike" cap="none" normalizeH="0" baseline="0">
                <a:ln>
                  <a:noFill/>
                </a:ln>
                <a:solidFill>
                  <a:srgbClr val="202124"/>
                </a:solidFill>
                <a:effectLst/>
                <a:latin typeface="Arial Unicode MS"/>
                <a:ea typeface="inherit"/>
              </a:rPr>
              <a:t>소음 공해에 장기간 노출되면 고혈압 환경에서 염증 신호가 증가합니다.</a:t>
            </a:r>
            <a:r>
              <a:rPr kumimoji="0" lang="ko-KR" altLang="ko-KR" sz="8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613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F030F0-68CA-1131-2902-DCEF6B168265}"/>
              </a:ext>
            </a:extLst>
          </p:cNvPr>
          <p:cNvSpPr txBox="1"/>
          <p:nvPr/>
        </p:nvSpPr>
        <p:spPr>
          <a:xfrm>
            <a:off x="3188676" y="2347354"/>
            <a:ext cx="6096000" cy="2585323"/>
          </a:xfrm>
          <a:prstGeom prst="rect">
            <a:avLst/>
          </a:prstGeom>
          <a:noFill/>
        </p:spPr>
        <p:txBody>
          <a:bodyPr wrap="square">
            <a:spAutoFit/>
          </a:bodyPr>
          <a:lstStyle/>
          <a:p>
            <a:r>
              <a:rPr lang="en-US" altLang="ko-KR" b="0" i="0">
                <a:solidFill>
                  <a:srgbClr val="121212"/>
                </a:solidFill>
                <a:effectLst/>
                <a:latin typeface="GeographEditWeb"/>
              </a:rPr>
              <a:t>Noise pollution impacts millions of people on a daily basis. The most common health problem it causes is Noise Induced Hearing Loss (NIHL). Exposure to loud noise can also cause high blood pressure, heart disease, sleep disturbances, and stress. These health problems can affect all age groups, especially children. Many children who live near noisy airports or streets have been found to suffer from stress and other problems, such as impairments in memory, attention level, and reading skill. [National Geographic]</a:t>
            </a:r>
            <a:endParaRPr lang="ko-KR" altLang="en-US"/>
          </a:p>
        </p:txBody>
      </p:sp>
      <p:sp>
        <p:nvSpPr>
          <p:cNvPr id="7" name="TextBox 6">
            <a:extLst>
              <a:ext uri="{FF2B5EF4-FFF2-40B4-BE49-F238E27FC236}">
                <a16:creationId xmlns:a16="http://schemas.microsoft.com/office/drawing/2014/main" id="{37F677AA-2BAD-B3D0-873A-5223A2F2A48E}"/>
              </a:ext>
            </a:extLst>
          </p:cNvPr>
          <p:cNvSpPr txBox="1"/>
          <p:nvPr/>
        </p:nvSpPr>
        <p:spPr>
          <a:xfrm>
            <a:off x="984738" y="515035"/>
            <a:ext cx="6096000" cy="646331"/>
          </a:xfrm>
          <a:prstGeom prst="rect">
            <a:avLst/>
          </a:prstGeom>
          <a:noFill/>
        </p:spPr>
        <p:txBody>
          <a:bodyPr wrap="square">
            <a:spAutoFit/>
          </a:bodyPr>
          <a:lstStyle/>
          <a:p>
            <a:r>
              <a:rPr lang="ko-KR" altLang="en-US"/>
              <a:t>https://education.nationalgeographic.org/resource/noise-pollution</a:t>
            </a:r>
          </a:p>
        </p:txBody>
      </p:sp>
    </p:spTree>
    <p:extLst>
      <p:ext uri="{BB962C8B-B14F-4D97-AF65-F5344CB8AC3E}">
        <p14:creationId xmlns:p14="http://schemas.microsoft.com/office/powerpoint/2010/main" val="396757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A48990F-22FA-EFD7-3973-3F704854B3E8}"/>
              </a:ext>
            </a:extLst>
          </p:cNvPr>
          <p:cNvPicPr>
            <a:picLocks noChangeAspect="1"/>
          </p:cNvPicPr>
          <p:nvPr/>
        </p:nvPicPr>
        <p:blipFill>
          <a:blip r:embed="rId2"/>
          <a:stretch>
            <a:fillRect/>
          </a:stretch>
        </p:blipFill>
        <p:spPr>
          <a:xfrm>
            <a:off x="2609850" y="2111595"/>
            <a:ext cx="5596304" cy="3493867"/>
          </a:xfrm>
          <a:prstGeom prst="rect">
            <a:avLst/>
          </a:prstGeom>
        </p:spPr>
      </p:pic>
      <p:sp>
        <p:nvSpPr>
          <p:cNvPr id="5" name="TextBox 4">
            <a:extLst>
              <a:ext uri="{FF2B5EF4-FFF2-40B4-BE49-F238E27FC236}">
                <a16:creationId xmlns:a16="http://schemas.microsoft.com/office/drawing/2014/main" id="{AFDDE928-C31E-83EC-07E6-2B09C47818F4}"/>
              </a:ext>
            </a:extLst>
          </p:cNvPr>
          <p:cNvSpPr txBox="1"/>
          <p:nvPr/>
        </p:nvSpPr>
        <p:spPr>
          <a:xfrm>
            <a:off x="668215" y="245405"/>
            <a:ext cx="6096000" cy="646331"/>
          </a:xfrm>
          <a:prstGeom prst="rect">
            <a:avLst/>
          </a:prstGeom>
          <a:noFill/>
        </p:spPr>
        <p:txBody>
          <a:bodyPr wrap="square">
            <a:spAutoFit/>
          </a:bodyPr>
          <a:lstStyle/>
          <a:p>
            <a:r>
              <a:rPr lang="ko-KR" altLang="en-US"/>
              <a:t>http://sunileng.biz/technote6/board.php?board=photo&amp;page=46&amp;command=body&amp;no=177</a:t>
            </a:r>
          </a:p>
        </p:txBody>
      </p:sp>
      <p:sp>
        <p:nvSpPr>
          <p:cNvPr id="6" name="TextBox 5">
            <a:extLst>
              <a:ext uri="{FF2B5EF4-FFF2-40B4-BE49-F238E27FC236}">
                <a16:creationId xmlns:a16="http://schemas.microsoft.com/office/drawing/2014/main" id="{7A665932-F181-5D8F-2BA4-818231DB5279}"/>
              </a:ext>
            </a:extLst>
          </p:cNvPr>
          <p:cNvSpPr txBox="1"/>
          <p:nvPr/>
        </p:nvSpPr>
        <p:spPr>
          <a:xfrm>
            <a:off x="386862" y="1252537"/>
            <a:ext cx="1103187" cy="369332"/>
          </a:xfrm>
          <a:prstGeom prst="rect">
            <a:avLst/>
          </a:prstGeom>
          <a:noFill/>
        </p:spPr>
        <p:txBody>
          <a:bodyPr wrap="none" rtlCol="0">
            <a:spAutoFit/>
          </a:bodyPr>
          <a:lstStyle/>
          <a:p>
            <a:r>
              <a:rPr lang="ko-KR" altLang="en-US"/>
              <a:t>성일</a:t>
            </a:r>
            <a:r>
              <a:rPr lang="en-US" altLang="ko-KR"/>
              <a:t>ENG</a:t>
            </a:r>
            <a:endParaRPr lang="ko-KR" altLang="en-US"/>
          </a:p>
        </p:txBody>
      </p:sp>
    </p:spTree>
    <p:extLst>
      <p:ext uri="{BB962C8B-B14F-4D97-AF65-F5344CB8AC3E}">
        <p14:creationId xmlns:p14="http://schemas.microsoft.com/office/powerpoint/2010/main" val="350146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밤낮 없이 도로·주택가 질주하는 배달오토바이 소음공해 사라질까">
            <a:extLst>
              <a:ext uri="{FF2B5EF4-FFF2-40B4-BE49-F238E27FC236}">
                <a16:creationId xmlns:a16="http://schemas.microsoft.com/office/drawing/2014/main" id="{DB53E086-1C0D-CD06-AAE5-A6A851C1A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781175"/>
            <a:ext cx="4475285" cy="2896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759FB1-C59B-3D59-5BF4-CAE004AEC835}"/>
              </a:ext>
            </a:extLst>
          </p:cNvPr>
          <p:cNvSpPr txBox="1"/>
          <p:nvPr/>
        </p:nvSpPr>
        <p:spPr>
          <a:xfrm>
            <a:off x="3048000" y="5080392"/>
            <a:ext cx="6096000" cy="369332"/>
          </a:xfrm>
          <a:prstGeom prst="rect">
            <a:avLst/>
          </a:prstGeom>
          <a:noFill/>
        </p:spPr>
        <p:txBody>
          <a:bodyPr wrap="square">
            <a:spAutoFit/>
          </a:bodyPr>
          <a:lstStyle/>
          <a:p>
            <a:r>
              <a:rPr lang="ko-KR" altLang="en-US"/>
              <a:t>https://m.idsn.co.kr/news/view/1065598096132836#_PA</a:t>
            </a:r>
          </a:p>
        </p:txBody>
      </p:sp>
      <p:sp>
        <p:nvSpPr>
          <p:cNvPr id="5" name="TextBox 4">
            <a:extLst>
              <a:ext uri="{FF2B5EF4-FFF2-40B4-BE49-F238E27FC236}">
                <a16:creationId xmlns:a16="http://schemas.microsoft.com/office/drawing/2014/main" id="{1B07F6C7-95C6-5A2A-3982-597846D051B3}"/>
              </a:ext>
            </a:extLst>
          </p:cNvPr>
          <p:cNvSpPr txBox="1"/>
          <p:nvPr/>
        </p:nvSpPr>
        <p:spPr>
          <a:xfrm>
            <a:off x="3048000" y="5449724"/>
            <a:ext cx="6096000" cy="923330"/>
          </a:xfrm>
          <a:prstGeom prst="rect">
            <a:avLst/>
          </a:prstGeom>
          <a:noFill/>
        </p:spPr>
        <p:txBody>
          <a:bodyPr wrap="square">
            <a:spAutoFit/>
          </a:bodyPr>
          <a:lstStyle/>
          <a:p>
            <a:r>
              <a:rPr lang="ko-KR" altLang="en-US" b="0" i="0">
                <a:solidFill>
                  <a:srgbClr val="333333"/>
                </a:solidFill>
                <a:effectLst/>
                <a:latin typeface="Nanum Gothic"/>
              </a:rPr>
              <a:t>연합뉴스</a:t>
            </a:r>
            <a:br>
              <a:rPr lang="ko-KR" altLang="en-US"/>
            </a:br>
            <a:br>
              <a:rPr lang="ko-KR" altLang="en-US"/>
            </a:br>
            <a:r>
              <a:rPr lang="ko-KR" altLang="en-US" b="0" i="0">
                <a:solidFill>
                  <a:srgbClr val="333333"/>
                </a:solidFill>
                <a:effectLst/>
                <a:latin typeface="Nanum Gothic"/>
              </a:rPr>
              <a:t>출처 </a:t>
            </a:r>
            <a:r>
              <a:rPr lang="en-US" altLang="ko-KR" b="0" i="0">
                <a:solidFill>
                  <a:srgbClr val="333333"/>
                </a:solidFill>
                <a:effectLst/>
                <a:latin typeface="Nanum Gothic"/>
              </a:rPr>
              <a:t>: </a:t>
            </a:r>
            <a:r>
              <a:rPr lang="ko-KR" altLang="en-US" b="0" i="0">
                <a:solidFill>
                  <a:srgbClr val="333333"/>
                </a:solidFill>
                <a:effectLst/>
                <a:latin typeface="Nanum Gothic"/>
              </a:rPr>
              <a:t>매일안전신문</a:t>
            </a:r>
            <a:r>
              <a:rPr lang="en-US" altLang="ko-KR" b="0" i="0">
                <a:solidFill>
                  <a:srgbClr val="333333"/>
                </a:solidFill>
                <a:effectLst/>
                <a:latin typeface="Nanum Gothic"/>
              </a:rPr>
              <a:t>(https://m.idsn.co.kr)</a:t>
            </a:r>
            <a:endParaRPr lang="ko-KR" altLang="en-US"/>
          </a:p>
        </p:txBody>
      </p:sp>
    </p:spTree>
    <p:extLst>
      <p:ext uri="{BB962C8B-B14F-4D97-AF65-F5344CB8AC3E}">
        <p14:creationId xmlns:p14="http://schemas.microsoft.com/office/powerpoint/2010/main" val="469103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E1D0F-BA86-AB05-0772-E144304EE3FD}"/>
              </a:ext>
            </a:extLst>
          </p:cNvPr>
          <p:cNvSpPr txBox="1"/>
          <p:nvPr/>
        </p:nvSpPr>
        <p:spPr>
          <a:xfrm>
            <a:off x="539261" y="4673450"/>
            <a:ext cx="6096000" cy="369332"/>
          </a:xfrm>
          <a:prstGeom prst="rect">
            <a:avLst/>
          </a:prstGeom>
          <a:noFill/>
        </p:spPr>
        <p:txBody>
          <a:bodyPr wrap="square">
            <a:spAutoFit/>
          </a:bodyPr>
          <a:lstStyle/>
          <a:p>
            <a:r>
              <a:rPr lang="ko-KR" altLang="en-US"/>
              <a:t>https://www.youtube.com/watch?v=vvK18bjlVP4</a:t>
            </a:r>
          </a:p>
        </p:txBody>
      </p:sp>
      <p:pic>
        <p:nvPicPr>
          <p:cNvPr id="5" name="그림 4">
            <a:extLst>
              <a:ext uri="{FF2B5EF4-FFF2-40B4-BE49-F238E27FC236}">
                <a16:creationId xmlns:a16="http://schemas.microsoft.com/office/drawing/2014/main" id="{D300B7DE-70CF-6367-E1A6-E798D5AEFA31}"/>
              </a:ext>
            </a:extLst>
          </p:cNvPr>
          <p:cNvPicPr>
            <a:picLocks noChangeAspect="1"/>
          </p:cNvPicPr>
          <p:nvPr/>
        </p:nvPicPr>
        <p:blipFill>
          <a:blip r:embed="rId2"/>
          <a:stretch>
            <a:fillRect/>
          </a:stretch>
        </p:blipFill>
        <p:spPr>
          <a:xfrm>
            <a:off x="539261" y="1291737"/>
            <a:ext cx="5781675" cy="3219450"/>
          </a:xfrm>
          <a:prstGeom prst="rect">
            <a:avLst/>
          </a:prstGeom>
        </p:spPr>
      </p:pic>
      <p:sp>
        <p:nvSpPr>
          <p:cNvPr id="6" name="TextBox 5">
            <a:extLst>
              <a:ext uri="{FF2B5EF4-FFF2-40B4-BE49-F238E27FC236}">
                <a16:creationId xmlns:a16="http://schemas.microsoft.com/office/drawing/2014/main" id="{47F4A47C-FB62-8B93-0C2F-E02B0EE90BF8}"/>
              </a:ext>
            </a:extLst>
          </p:cNvPr>
          <p:cNvSpPr txBox="1"/>
          <p:nvPr/>
        </p:nvSpPr>
        <p:spPr>
          <a:xfrm>
            <a:off x="539261" y="5205045"/>
            <a:ext cx="6312947" cy="646331"/>
          </a:xfrm>
          <a:prstGeom prst="rect">
            <a:avLst/>
          </a:prstGeom>
          <a:noFill/>
        </p:spPr>
        <p:txBody>
          <a:bodyPr wrap="none" rtlCol="0">
            <a:spAutoFit/>
          </a:bodyPr>
          <a:lstStyle/>
          <a:p>
            <a:r>
              <a:rPr lang="ko-KR" altLang="en-US"/>
              <a:t>방음벽 </a:t>
            </a:r>
            <a:r>
              <a:rPr lang="en-US" altLang="ko-KR"/>
              <a:t>60,  </a:t>
            </a:r>
            <a:r>
              <a:rPr lang="ko-KR" altLang="en-US"/>
              <a:t>방음터널 </a:t>
            </a:r>
            <a:r>
              <a:rPr lang="en-US" altLang="ko-KR"/>
              <a:t>44  </a:t>
            </a:r>
            <a:r>
              <a:rPr lang="ko-KR" altLang="en-US"/>
              <a:t>학교보건법 시행규칙 기준 </a:t>
            </a:r>
            <a:r>
              <a:rPr lang="en-US" altLang="ko-KR"/>
              <a:t>55dBA</a:t>
            </a:r>
          </a:p>
          <a:p>
            <a:r>
              <a:rPr lang="en-US" altLang="ko-KR"/>
              <a:t> </a:t>
            </a:r>
            <a:endParaRPr lang="ko-KR" altLang="en-US"/>
          </a:p>
        </p:txBody>
      </p:sp>
    </p:spTree>
    <p:extLst>
      <p:ext uri="{BB962C8B-B14F-4D97-AF65-F5344CB8AC3E}">
        <p14:creationId xmlns:p14="http://schemas.microsoft.com/office/powerpoint/2010/main" val="3778812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EBD08C8-015A-12DD-55BD-1BF0360B3801}"/>
              </a:ext>
            </a:extLst>
          </p:cNvPr>
          <p:cNvPicPr>
            <a:picLocks noChangeAspect="1"/>
          </p:cNvPicPr>
          <p:nvPr/>
        </p:nvPicPr>
        <p:blipFill>
          <a:blip r:embed="rId2"/>
          <a:stretch>
            <a:fillRect/>
          </a:stretch>
        </p:blipFill>
        <p:spPr>
          <a:xfrm>
            <a:off x="2657475" y="857250"/>
            <a:ext cx="6877050" cy="5143500"/>
          </a:xfrm>
          <a:prstGeom prst="rect">
            <a:avLst/>
          </a:prstGeom>
        </p:spPr>
      </p:pic>
      <p:sp>
        <p:nvSpPr>
          <p:cNvPr id="5" name="TextBox 4">
            <a:extLst>
              <a:ext uri="{FF2B5EF4-FFF2-40B4-BE49-F238E27FC236}">
                <a16:creationId xmlns:a16="http://schemas.microsoft.com/office/drawing/2014/main" id="{6C3C731D-2F8A-EF3A-63EA-60D1F036BDE4}"/>
              </a:ext>
            </a:extLst>
          </p:cNvPr>
          <p:cNvSpPr txBox="1"/>
          <p:nvPr/>
        </p:nvSpPr>
        <p:spPr>
          <a:xfrm>
            <a:off x="386862" y="210919"/>
            <a:ext cx="6096000" cy="646331"/>
          </a:xfrm>
          <a:prstGeom prst="rect">
            <a:avLst/>
          </a:prstGeom>
          <a:noFill/>
        </p:spPr>
        <p:txBody>
          <a:bodyPr wrap="square">
            <a:spAutoFit/>
          </a:bodyPr>
          <a:lstStyle/>
          <a:p>
            <a:r>
              <a:rPr lang="ko-KR" altLang="en-US"/>
              <a:t>https://www.easylaw.go.kr/CSP/CnpClsMain.laf?csmSeq=1333&amp;ccfNo=3&amp;cciNo=1&amp;cnpClsNo=1</a:t>
            </a:r>
          </a:p>
        </p:txBody>
      </p:sp>
    </p:spTree>
    <p:extLst>
      <p:ext uri="{BB962C8B-B14F-4D97-AF65-F5344CB8AC3E}">
        <p14:creationId xmlns:p14="http://schemas.microsoft.com/office/powerpoint/2010/main" val="285630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동두천시 지행역 인근 주거지에는 방음벽이 한쪽에만 설치돼 주민들이 소음피해를 겪어왔다.">
            <a:extLst>
              <a:ext uri="{FF2B5EF4-FFF2-40B4-BE49-F238E27FC236}">
                <a16:creationId xmlns:a16="http://schemas.microsoft.com/office/drawing/2014/main" id="{57560492-21CB-09BC-81BA-F6BA22386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446" y="1957387"/>
            <a:ext cx="44196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159A06-42BC-4395-54B8-F750C3668BF8}"/>
              </a:ext>
            </a:extLst>
          </p:cNvPr>
          <p:cNvSpPr txBox="1"/>
          <p:nvPr/>
        </p:nvSpPr>
        <p:spPr>
          <a:xfrm>
            <a:off x="633047" y="5016697"/>
            <a:ext cx="6096000" cy="646331"/>
          </a:xfrm>
          <a:prstGeom prst="rect">
            <a:avLst/>
          </a:prstGeom>
          <a:noFill/>
        </p:spPr>
        <p:txBody>
          <a:bodyPr wrap="square">
            <a:spAutoFit/>
          </a:bodyPr>
          <a:lstStyle/>
          <a:p>
            <a:r>
              <a:rPr lang="ko-KR" altLang="en-US"/>
              <a:t>https://www.chosun.com/site/data/html_dir/2016/10/10/2016101001544.html</a:t>
            </a:r>
          </a:p>
        </p:txBody>
      </p:sp>
    </p:spTree>
    <p:extLst>
      <p:ext uri="{BB962C8B-B14F-4D97-AF65-F5344CB8AC3E}">
        <p14:creationId xmlns:p14="http://schemas.microsoft.com/office/powerpoint/2010/main" val="26757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김포공항 주변 얼마나 시끄럽나 따져봤더니...TV 시청도 어려워 | 중앙일보">
            <a:extLst>
              <a:ext uri="{FF2B5EF4-FFF2-40B4-BE49-F238E27FC236}">
                <a16:creationId xmlns:a16="http://schemas.microsoft.com/office/drawing/2014/main" id="{6CD0A1A4-F9DC-5A54-1F0D-82FC22E7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90" y="2004645"/>
            <a:ext cx="3464321" cy="4173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EC749F-4E2A-5ED9-410A-47C3E26EAD19}"/>
              </a:ext>
            </a:extLst>
          </p:cNvPr>
          <p:cNvSpPr txBox="1"/>
          <p:nvPr/>
        </p:nvSpPr>
        <p:spPr>
          <a:xfrm>
            <a:off x="1104290" y="817657"/>
            <a:ext cx="6096000" cy="369332"/>
          </a:xfrm>
          <a:prstGeom prst="rect">
            <a:avLst/>
          </a:prstGeom>
          <a:noFill/>
        </p:spPr>
        <p:txBody>
          <a:bodyPr wrap="square">
            <a:spAutoFit/>
          </a:bodyPr>
          <a:lstStyle/>
          <a:p>
            <a:r>
              <a:rPr lang="ko-KR" altLang="en-US"/>
              <a:t>https://www.joongang.co.kr/article/25022514#home</a:t>
            </a:r>
          </a:p>
        </p:txBody>
      </p:sp>
      <p:sp>
        <p:nvSpPr>
          <p:cNvPr id="4" name="TextBox 3">
            <a:extLst>
              <a:ext uri="{FF2B5EF4-FFF2-40B4-BE49-F238E27FC236}">
                <a16:creationId xmlns:a16="http://schemas.microsoft.com/office/drawing/2014/main" id="{1E4653AE-9A4F-4001-093E-729E66B27993}"/>
              </a:ext>
            </a:extLst>
          </p:cNvPr>
          <p:cNvSpPr txBox="1"/>
          <p:nvPr/>
        </p:nvSpPr>
        <p:spPr>
          <a:xfrm>
            <a:off x="1383323" y="445477"/>
            <a:ext cx="2305439" cy="369332"/>
          </a:xfrm>
          <a:prstGeom prst="rect">
            <a:avLst/>
          </a:prstGeom>
          <a:noFill/>
        </p:spPr>
        <p:txBody>
          <a:bodyPr wrap="none" rtlCol="0">
            <a:spAutoFit/>
          </a:bodyPr>
          <a:lstStyle/>
          <a:p>
            <a:r>
              <a:rPr lang="ko-KR" altLang="en-US"/>
              <a:t>중앙일보 </a:t>
            </a:r>
            <a:r>
              <a:rPr lang="en-US" altLang="ko-KR"/>
              <a:t>2021.11.10</a:t>
            </a:r>
            <a:endParaRPr lang="ko-KR" altLang="en-US"/>
          </a:p>
        </p:txBody>
      </p:sp>
    </p:spTree>
    <p:extLst>
      <p:ext uri="{BB962C8B-B14F-4D97-AF65-F5344CB8AC3E}">
        <p14:creationId xmlns:p14="http://schemas.microsoft.com/office/powerpoint/2010/main" val="91237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29A3A-ED1C-1C68-2435-01F223DE95F7}"/>
              </a:ext>
            </a:extLst>
          </p:cNvPr>
          <p:cNvSpPr txBox="1"/>
          <p:nvPr/>
        </p:nvSpPr>
        <p:spPr>
          <a:xfrm>
            <a:off x="3751385" y="726831"/>
            <a:ext cx="2831224" cy="646331"/>
          </a:xfrm>
          <a:prstGeom prst="rect">
            <a:avLst/>
          </a:prstGeom>
          <a:noFill/>
        </p:spPr>
        <p:txBody>
          <a:bodyPr wrap="none" rtlCol="0">
            <a:spAutoFit/>
          </a:bodyPr>
          <a:lstStyle/>
          <a:p>
            <a:r>
              <a:rPr lang="ko-KR" altLang="en-US"/>
              <a:t>소음공해  </a:t>
            </a:r>
            <a:r>
              <a:rPr lang="en-US" altLang="ko-KR"/>
              <a:t>noise pollution</a:t>
            </a:r>
          </a:p>
          <a:p>
            <a:endParaRPr lang="ko-KR" altLang="en-US"/>
          </a:p>
        </p:txBody>
      </p:sp>
      <p:sp>
        <p:nvSpPr>
          <p:cNvPr id="3" name="TextBox 2">
            <a:extLst>
              <a:ext uri="{FF2B5EF4-FFF2-40B4-BE49-F238E27FC236}">
                <a16:creationId xmlns:a16="http://schemas.microsoft.com/office/drawing/2014/main" id="{346BA2D5-6AAD-F01F-5AE0-67F5CA6A3CDF}"/>
              </a:ext>
            </a:extLst>
          </p:cNvPr>
          <p:cNvSpPr txBox="1"/>
          <p:nvPr/>
        </p:nvSpPr>
        <p:spPr>
          <a:xfrm>
            <a:off x="7855166" y="6084278"/>
            <a:ext cx="2343911" cy="369332"/>
          </a:xfrm>
          <a:prstGeom prst="rect">
            <a:avLst/>
          </a:prstGeom>
          <a:noFill/>
        </p:spPr>
        <p:txBody>
          <a:bodyPr wrap="none" rtlCol="0">
            <a:spAutoFit/>
          </a:bodyPr>
          <a:lstStyle/>
          <a:p>
            <a:r>
              <a:rPr lang="ko-KR" altLang="en-US"/>
              <a:t>소음공해와 인체영향</a:t>
            </a:r>
          </a:p>
        </p:txBody>
      </p:sp>
      <p:pic>
        <p:nvPicPr>
          <p:cNvPr id="4" name="Picture 4">
            <a:extLst>
              <a:ext uri="{FF2B5EF4-FFF2-40B4-BE49-F238E27FC236}">
                <a16:creationId xmlns:a16="http://schemas.microsoft.com/office/drawing/2014/main" id="{9C728B12-FE02-8D35-7CE7-2E8D0BB96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18" y="2106220"/>
            <a:ext cx="2772406" cy="1849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EDFBEE-428C-59ED-C976-6285592DE115}"/>
              </a:ext>
            </a:extLst>
          </p:cNvPr>
          <p:cNvSpPr txBox="1"/>
          <p:nvPr/>
        </p:nvSpPr>
        <p:spPr>
          <a:xfrm>
            <a:off x="392824" y="4131188"/>
            <a:ext cx="3048000" cy="923330"/>
          </a:xfrm>
          <a:prstGeom prst="rect">
            <a:avLst/>
          </a:prstGeom>
          <a:noFill/>
        </p:spPr>
        <p:txBody>
          <a:bodyPr wrap="square">
            <a:spAutoFit/>
          </a:bodyPr>
          <a:lstStyle/>
          <a:p>
            <a:r>
              <a:rPr lang="ko-KR" altLang="en-US"/>
              <a:t>https://www.hankookilbo.com/News/Read/A202006251722000010</a:t>
            </a:r>
          </a:p>
        </p:txBody>
      </p:sp>
      <p:pic>
        <p:nvPicPr>
          <p:cNvPr id="6" name="Picture 2" descr="밤낮 없이 도로·주택가 질주하는 배달오토바이 소음공해 사라질까">
            <a:extLst>
              <a:ext uri="{FF2B5EF4-FFF2-40B4-BE49-F238E27FC236}">
                <a16:creationId xmlns:a16="http://schemas.microsoft.com/office/drawing/2014/main" id="{07892599-FA32-D08F-0228-11B5E7471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292" y="2106220"/>
            <a:ext cx="3248066" cy="1873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6FF00C-43B9-730B-4E85-C1EAA1095DCE}"/>
              </a:ext>
            </a:extLst>
          </p:cNvPr>
          <p:cNvSpPr txBox="1"/>
          <p:nvPr/>
        </p:nvSpPr>
        <p:spPr>
          <a:xfrm>
            <a:off x="3809296" y="4250053"/>
            <a:ext cx="6096000" cy="369332"/>
          </a:xfrm>
          <a:prstGeom prst="rect">
            <a:avLst/>
          </a:prstGeom>
          <a:noFill/>
        </p:spPr>
        <p:txBody>
          <a:bodyPr wrap="square">
            <a:spAutoFit/>
          </a:bodyPr>
          <a:lstStyle/>
          <a:p>
            <a:r>
              <a:rPr lang="ko-KR" altLang="en-US"/>
              <a:t>https://m.idsn.co.kr/news/view/1065598096132836#_PA</a:t>
            </a:r>
          </a:p>
        </p:txBody>
      </p:sp>
      <p:sp>
        <p:nvSpPr>
          <p:cNvPr id="8" name="TextBox 7">
            <a:extLst>
              <a:ext uri="{FF2B5EF4-FFF2-40B4-BE49-F238E27FC236}">
                <a16:creationId xmlns:a16="http://schemas.microsoft.com/office/drawing/2014/main" id="{53143C70-43AF-E273-DF58-4C7F65EAB3AE}"/>
              </a:ext>
            </a:extLst>
          </p:cNvPr>
          <p:cNvSpPr txBox="1"/>
          <p:nvPr/>
        </p:nvSpPr>
        <p:spPr>
          <a:xfrm>
            <a:off x="3809296" y="4890166"/>
            <a:ext cx="6096000" cy="923330"/>
          </a:xfrm>
          <a:prstGeom prst="rect">
            <a:avLst/>
          </a:prstGeom>
          <a:noFill/>
        </p:spPr>
        <p:txBody>
          <a:bodyPr wrap="square">
            <a:spAutoFit/>
          </a:bodyPr>
          <a:lstStyle/>
          <a:p>
            <a:r>
              <a:rPr lang="ko-KR" altLang="en-US" b="0" i="0">
                <a:solidFill>
                  <a:srgbClr val="333333"/>
                </a:solidFill>
                <a:effectLst/>
                <a:latin typeface="Nanum Gothic"/>
              </a:rPr>
              <a:t>연합뉴스</a:t>
            </a:r>
            <a:br>
              <a:rPr lang="ko-KR" altLang="en-US"/>
            </a:br>
            <a:br>
              <a:rPr lang="ko-KR" altLang="en-US"/>
            </a:br>
            <a:r>
              <a:rPr lang="ko-KR" altLang="en-US" b="0" i="0">
                <a:solidFill>
                  <a:srgbClr val="333333"/>
                </a:solidFill>
                <a:effectLst/>
                <a:latin typeface="Nanum Gothic"/>
              </a:rPr>
              <a:t>출처 </a:t>
            </a:r>
            <a:r>
              <a:rPr lang="en-US" altLang="ko-KR" b="0" i="0">
                <a:solidFill>
                  <a:srgbClr val="333333"/>
                </a:solidFill>
                <a:effectLst/>
                <a:latin typeface="Nanum Gothic"/>
              </a:rPr>
              <a:t>: </a:t>
            </a:r>
            <a:r>
              <a:rPr lang="ko-KR" altLang="en-US" b="0" i="0">
                <a:solidFill>
                  <a:srgbClr val="333333"/>
                </a:solidFill>
                <a:effectLst/>
                <a:latin typeface="Nanum Gothic"/>
              </a:rPr>
              <a:t>매일안전신문</a:t>
            </a:r>
            <a:r>
              <a:rPr lang="en-US" altLang="ko-KR" b="0" i="0">
                <a:solidFill>
                  <a:srgbClr val="333333"/>
                </a:solidFill>
                <a:effectLst/>
                <a:latin typeface="Nanum Gothic"/>
              </a:rPr>
              <a:t>(https://m.idsn.co.kr)</a:t>
            </a:r>
            <a:endParaRPr lang="ko-KR" altLang="en-US"/>
          </a:p>
        </p:txBody>
      </p:sp>
      <p:pic>
        <p:nvPicPr>
          <p:cNvPr id="10" name="그림 9" descr="텍스트, 도끼, 클립아트, 도구이(가) 표시된 사진&#10;&#10;자동 생성된 설명">
            <a:extLst>
              <a:ext uri="{FF2B5EF4-FFF2-40B4-BE49-F238E27FC236}">
                <a16:creationId xmlns:a16="http://schemas.microsoft.com/office/drawing/2014/main" id="{CEC89146-1487-DD19-A03F-AE0BC4B1E1D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4278" y="1151622"/>
            <a:ext cx="1114581" cy="647790"/>
          </a:xfrm>
          <a:prstGeom prst="rect">
            <a:avLst/>
          </a:prstGeom>
        </p:spPr>
      </p:pic>
    </p:spTree>
    <p:extLst>
      <p:ext uri="{BB962C8B-B14F-4D97-AF65-F5344CB8AC3E}">
        <p14:creationId xmlns:p14="http://schemas.microsoft.com/office/powerpoint/2010/main" val="151178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8AB9C37-BF5E-50D9-9B8F-5A12FFFE18EB}"/>
              </a:ext>
            </a:extLst>
          </p:cNvPr>
          <p:cNvPicPr>
            <a:picLocks noChangeAspect="1"/>
          </p:cNvPicPr>
          <p:nvPr/>
        </p:nvPicPr>
        <p:blipFill>
          <a:blip r:embed="rId2"/>
          <a:stretch>
            <a:fillRect/>
          </a:stretch>
        </p:blipFill>
        <p:spPr>
          <a:xfrm>
            <a:off x="1836860" y="1740144"/>
            <a:ext cx="4743450" cy="3752850"/>
          </a:xfrm>
          <a:prstGeom prst="rect">
            <a:avLst/>
          </a:prstGeom>
        </p:spPr>
      </p:pic>
      <p:sp>
        <p:nvSpPr>
          <p:cNvPr id="5" name="TextBox 4">
            <a:extLst>
              <a:ext uri="{FF2B5EF4-FFF2-40B4-BE49-F238E27FC236}">
                <a16:creationId xmlns:a16="http://schemas.microsoft.com/office/drawing/2014/main" id="{45AB7338-BCF1-1A07-50C3-1A80206B3134}"/>
              </a:ext>
            </a:extLst>
          </p:cNvPr>
          <p:cNvSpPr txBox="1"/>
          <p:nvPr/>
        </p:nvSpPr>
        <p:spPr>
          <a:xfrm>
            <a:off x="2145323" y="501134"/>
            <a:ext cx="6096000" cy="369332"/>
          </a:xfrm>
          <a:prstGeom prst="rect">
            <a:avLst/>
          </a:prstGeom>
          <a:noFill/>
        </p:spPr>
        <p:txBody>
          <a:bodyPr wrap="square">
            <a:spAutoFit/>
          </a:bodyPr>
          <a:lstStyle/>
          <a:p>
            <a:r>
              <a:rPr lang="ko-KR" altLang="en-US"/>
              <a:t>https://www.yna.co.kr/view/AKR20160701152100797</a:t>
            </a:r>
          </a:p>
        </p:txBody>
      </p:sp>
      <p:sp>
        <p:nvSpPr>
          <p:cNvPr id="6" name="TextBox 5">
            <a:extLst>
              <a:ext uri="{FF2B5EF4-FFF2-40B4-BE49-F238E27FC236}">
                <a16:creationId xmlns:a16="http://schemas.microsoft.com/office/drawing/2014/main" id="{965AF9EF-77E4-05F4-9BA1-110CC76C8857}"/>
              </a:ext>
            </a:extLst>
          </p:cNvPr>
          <p:cNvSpPr txBox="1"/>
          <p:nvPr/>
        </p:nvSpPr>
        <p:spPr>
          <a:xfrm>
            <a:off x="1488831" y="1160585"/>
            <a:ext cx="1107996" cy="369332"/>
          </a:xfrm>
          <a:prstGeom prst="rect">
            <a:avLst/>
          </a:prstGeom>
          <a:noFill/>
        </p:spPr>
        <p:txBody>
          <a:bodyPr wrap="none" rtlCol="0">
            <a:spAutoFit/>
          </a:bodyPr>
          <a:lstStyle/>
          <a:p>
            <a:r>
              <a:rPr lang="ko-KR" altLang="en-US"/>
              <a:t>연합뉴스</a:t>
            </a:r>
          </a:p>
        </p:txBody>
      </p:sp>
    </p:spTree>
    <p:extLst>
      <p:ext uri="{BB962C8B-B14F-4D97-AF65-F5344CB8AC3E}">
        <p14:creationId xmlns:p14="http://schemas.microsoft.com/office/powerpoint/2010/main" val="66437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환경과학원,건설기계 관리강화로 공사장 소음 저감 &lt; 환경뉴스 &lt; 기사본문 - 환경방송">
            <a:extLst>
              <a:ext uri="{FF2B5EF4-FFF2-40B4-BE49-F238E27FC236}">
                <a16:creationId xmlns:a16="http://schemas.microsoft.com/office/drawing/2014/main" id="{EF6D5ED8-969A-1199-3BB1-C7475D5BB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489" y="2321170"/>
            <a:ext cx="4942758" cy="29985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CF5518-4C3E-E296-C6F2-89FA01140431}"/>
              </a:ext>
            </a:extLst>
          </p:cNvPr>
          <p:cNvSpPr txBox="1"/>
          <p:nvPr/>
        </p:nvSpPr>
        <p:spPr>
          <a:xfrm>
            <a:off x="3048000" y="891956"/>
            <a:ext cx="6096000" cy="646331"/>
          </a:xfrm>
          <a:prstGeom prst="rect">
            <a:avLst/>
          </a:prstGeom>
          <a:noFill/>
        </p:spPr>
        <p:txBody>
          <a:bodyPr wrap="square">
            <a:spAutoFit/>
          </a:bodyPr>
          <a:lstStyle/>
          <a:p>
            <a:r>
              <a:rPr lang="ko-KR" altLang="en-US"/>
              <a:t>http://www.ecobs.co.kr/news/articleView.html?idxno=29175</a:t>
            </a:r>
          </a:p>
        </p:txBody>
      </p:sp>
    </p:spTree>
    <p:extLst>
      <p:ext uri="{BB962C8B-B14F-4D97-AF65-F5344CB8AC3E}">
        <p14:creationId xmlns:p14="http://schemas.microsoft.com/office/powerpoint/2010/main" val="364701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6CD02B-7A33-9CCF-4DB7-952BDA50A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85" y="1483336"/>
            <a:ext cx="609600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48D59A4-955F-4178-B187-56FC8C46F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508" y="2677972"/>
            <a:ext cx="4489938" cy="2995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DE1EB8-67FB-0C48-C44D-A7C33100D390}"/>
              </a:ext>
            </a:extLst>
          </p:cNvPr>
          <p:cNvSpPr txBox="1"/>
          <p:nvPr/>
        </p:nvSpPr>
        <p:spPr>
          <a:xfrm>
            <a:off x="855785" y="428258"/>
            <a:ext cx="6096000" cy="646331"/>
          </a:xfrm>
          <a:prstGeom prst="rect">
            <a:avLst/>
          </a:prstGeom>
          <a:noFill/>
        </p:spPr>
        <p:txBody>
          <a:bodyPr wrap="square">
            <a:spAutoFit/>
          </a:bodyPr>
          <a:lstStyle/>
          <a:p>
            <a:r>
              <a:rPr lang="ko-KR" altLang="en-US"/>
              <a:t>https://www.hankookilbo.com/News/Read/A202006251722000010</a:t>
            </a:r>
          </a:p>
        </p:txBody>
      </p:sp>
    </p:spTree>
    <p:extLst>
      <p:ext uri="{BB962C8B-B14F-4D97-AF65-F5344CB8AC3E}">
        <p14:creationId xmlns:p14="http://schemas.microsoft.com/office/powerpoint/2010/main" val="161668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B238610-2826-4050-1102-73EC7F42ECC0}"/>
              </a:ext>
            </a:extLst>
          </p:cNvPr>
          <p:cNvPicPr>
            <a:picLocks noChangeAspect="1"/>
          </p:cNvPicPr>
          <p:nvPr/>
        </p:nvPicPr>
        <p:blipFill>
          <a:blip r:embed="rId2"/>
          <a:stretch>
            <a:fillRect/>
          </a:stretch>
        </p:blipFill>
        <p:spPr>
          <a:xfrm>
            <a:off x="3771900" y="1824037"/>
            <a:ext cx="4648200" cy="3209925"/>
          </a:xfrm>
          <a:prstGeom prst="rect">
            <a:avLst/>
          </a:prstGeom>
        </p:spPr>
      </p:pic>
      <p:sp>
        <p:nvSpPr>
          <p:cNvPr id="5" name="TextBox 4">
            <a:extLst>
              <a:ext uri="{FF2B5EF4-FFF2-40B4-BE49-F238E27FC236}">
                <a16:creationId xmlns:a16="http://schemas.microsoft.com/office/drawing/2014/main" id="{517EC48C-FF23-D2EB-3987-2C7F96BE2734}"/>
              </a:ext>
            </a:extLst>
          </p:cNvPr>
          <p:cNvSpPr txBox="1"/>
          <p:nvPr/>
        </p:nvSpPr>
        <p:spPr>
          <a:xfrm>
            <a:off x="1430215" y="841103"/>
            <a:ext cx="6096000" cy="369332"/>
          </a:xfrm>
          <a:prstGeom prst="rect">
            <a:avLst/>
          </a:prstGeom>
          <a:noFill/>
        </p:spPr>
        <p:txBody>
          <a:bodyPr wrap="square">
            <a:spAutoFit/>
          </a:bodyPr>
          <a:lstStyle/>
          <a:p>
            <a:r>
              <a:rPr lang="ko-KR" altLang="en-US"/>
              <a:t>https://www.yna.co.kr/view/AKR20160701152100797</a:t>
            </a:r>
          </a:p>
        </p:txBody>
      </p:sp>
    </p:spTree>
    <p:extLst>
      <p:ext uri="{BB962C8B-B14F-4D97-AF65-F5344CB8AC3E}">
        <p14:creationId xmlns:p14="http://schemas.microsoft.com/office/powerpoint/2010/main" val="406481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텍스트, 실외, 도시, 줄지은이(가) 표시된 사진&#10;&#10;자동 생성된 설명">
            <a:extLst>
              <a:ext uri="{FF2B5EF4-FFF2-40B4-BE49-F238E27FC236}">
                <a16:creationId xmlns:a16="http://schemas.microsoft.com/office/drawing/2014/main" id="{D7CF2028-827F-71A2-8378-68183AD9A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3" y="-748693"/>
            <a:ext cx="3898089" cy="3000794"/>
          </a:xfrm>
          <a:prstGeom prst="rect">
            <a:avLst/>
          </a:prstGeom>
        </p:spPr>
      </p:pic>
      <p:pic>
        <p:nvPicPr>
          <p:cNvPr id="14" name="그림 13">
            <a:extLst>
              <a:ext uri="{FF2B5EF4-FFF2-40B4-BE49-F238E27FC236}">
                <a16:creationId xmlns:a16="http://schemas.microsoft.com/office/drawing/2014/main" id="{3D69A4DD-7719-B9CD-FED4-3F20BF38E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1" y="3633998"/>
            <a:ext cx="3898089" cy="3000794"/>
          </a:xfrm>
          <a:prstGeom prst="rect">
            <a:avLst/>
          </a:prstGeom>
        </p:spPr>
      </p:pic>
      <p:pic>
        <p:nvPicPr>
          <p:cNvPr id="18" name="그림 17" descr="실외, 하늘, 비행, 평면이(가) 표시된 사진&#10;&#10;자동 생성된 설명">
            <a:extLst>
              <a:ext uri="{FF2B5EF4-FFF2-40B4-BE49-F238E27FC236}">
                <a16:creationId xmlns:a16="http://schemas.microsoft.com/office/drawing/2014/main" id="{CCF7EEE6-3745-79B9-C37D-EDB511139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425" y="3746370"/>
            <a:ext cx="3898089" cy="2988538"/>
          </a:xfrm>
          <a:prstGeom prst="rect">
            <a:avLst/>
          </a:prstGeom>
        </p:spPr>
      </p:pic>
      <p:pic>
        <p:nvPicPr>
          <p:cNvPr id="20" name="그림 19" descr="지도이(가) 표시된 사진&#10;&#10;자동 생성된 설명">
            <a:extLst>
              <a:ext uri="{FF2B5EF4-FFF2-40B4-BE49-F238E27FC236}">
                <a16:creationId xmlns:a16="http://schemas.microsoft.com/office/drawing/2014/main" id="{CBC082C2-3F36-AF99-7DAE-CC3314FE4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514" y="3734114"/>
            <a:ext cx="3912480" cy="3000793"/>
          </a:xfrm>
          <a:prstGeom prst="rect">
            <a:avLst/>
          </a:prstGeom>
        </p:spPr>
      </p:pic>
      <p:pic>
        <p:nvPicPr>
          <p:cNvPr id="22" name="그림 21" descr="트럭, 하늘, 실외, 노란색이(가) 표시된 사진&#10;&#10;자동 생성된 설명">
            <a:extLst>
              <a:ext uri="{FF2B5EF4-FFF2-40B4-BE49-F238E27FC236}">
                <a16:creationId xmlns:a16="http://schemas.microsoft.com/office/drawing/2014/main" id="{E5F765E8-2147-E3EC-0E91-B04F4F285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5905" y="299252"/>
            <a:ext cx="3898089" cy="3000794"/>
          </a:xfrm>
          <a:prstGeom prst="rect">
            <a:avLst/>
          </a:prstGeom>
        </p:spPr>
      </p:pic>
      <p:pic>
        <p:nvPicPr>
          <p:cNvPr id="24" name="그림 23" descr="도로, 실외, 나무, 타기이(가) 표시된 사진&#10;&#10;자동 생성된 설명">
            <a:extLst>
              <a:ext uri="{FF2B5EF4-FFF2-40B4-BE49-F238E27FC236}">
                <a16:creationId xmlns:a16="http://schemas.microsoft.com/office/drawing/2014/main" id="{9E6D9F46-8B98-DE99-F5B2-DED575D0F2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467" y="-941434"/>
            <a:ext cx="3898089" cy="2988538"/>
          </a:xfrm>
          <a:prstGeom prst="rect">
            <a:avLst/>
          </a:prstGeom>
        </p:spPr>
      </p:pic>
      <p:pic>
        <p:nvPicPr>
          <p:cNvPr id="28" name="그림 27" descr="텍스트, 실외, 기차이(가) 표시된 사진&#10;&#10;자동 생성된 설명">
            <a:extLst>
              <a:ext uri="{FF2B5EF4-FFF2-40B4-BE49-F238E27FC236}">
                <a16:creationId xmlns:a16="http://schemas.microsoft.com/office/drawing/2014/main" id="{72396BA7-E7A4-2601-2038-973D06F65A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0653" y="440463"/>
            <a:ext cx="3890713" cy="2988537"/>
          </a:xfrm>
          <a:prstGeom prst="rect">
            <a:avLst/>
          </a:prstGeom>
        </p:spPr>
      </p:pic>
      <p:pic>
        <p:nvPicPr>
          <p:cNvPr id="30" name="그림 29" descr="기차, 트랙, 실외, 나무이(가) 표시된 사진&#10;&#10;자동 생성된 설명">
            <a:extLst>
              <a:ext uri="{FF2B5EF4-FFF2-40B4-BE49-F238E27FC236}">
                <a16:creationId xmlns:a16="http://schemas.microsoft.com/office/drawing/2014/main" id="{EEBFBB96-BC26-3CF0-A5A4-C11F6EFFAB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596" y="-748693"/>
            <a:ext cx="3890714" cy="3000794"/>
          </a:xfrm>
          <a:prstGeom prst="rect">
            <a:avLst/>
          </a:prstGeom>
        </p:spPr>
      </p:pic>
    </p:spTree>
    <p:extLst>
      <p:ext uri="{BB962C8B-B14F-4D97-AF65-F5344CB8AC3E}">
        <p14:creationId xmlns:p14="http://schemas.microsoft.com/office/powerpoint/2010/main" val="17449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424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0EAB495-3E4A-3443-67BB-F29519CBE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44" y="732898"/>
            <a:ext cx="7350369" cy="5027652"/>
          </a:xfrm>
          <a:prstGeom prst="rect">
            <a:avLst/>
          </a:prstGeom>
        </p:spPr>
      </p:pic>
      <p:sp>
        <p:nvSpPr>
          <p:cNvPr id="7" name="TextBox 6">
            <a:extLst>
              <a:ext uri="{FF2B5EF4-FFF2-40B4-BE49-F238E27FC236}">
                <a16:creationId xmlns:a16="http://schemas.microsoft.com/office/drawing/2014/main" id="{CCCA0CE6-86CD-3568-9B65-1F337E245002}"/>
              </a:ext>
            </a:extLst>
          </p:cNvPr>
          <p:cNvSpPr txBox="1"/>
          <p:nvPr/>
        </p:nvSpPr>
        <p:spPr>
          <a:xfrm>
            <a:off x="4196128" y="5972860"/>
            <a:ext cx="6096000" cy="646331"/>
          </a:xfrm>
          <a:prstGeom prst="rect">
            <a:avLst/>
          </a:prstGeom>
          <a:noFill/>
        </p:spPr>
        <p:txBody>
          <a:bodyPr wrap="square">
            <a:spAutoFit/>
          </a:bodyPr>
          <a:lstStyle/>
          <a:p>
            <a:r>
              <a:rPr lang="ko-KR" altLang="en-US"/>
              <a:t>https://news.skhynix.com/anc-technology-your-everyday-life-evolution/</a:t>
            </a:r>
          </a:p>
        </p:txBody>
      </p:sp>
    </p:spTree>
    <p:extLst>
      <p:ext uri="{BB962C8B-B14F-4D97-AF65-F5344CB8AC3E}">
        <p14:creationId xmlns:p14="http://schemas.microsoft.com/office/powerpoint/2010/main" val="208088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39A8744-2485-E25A-7AA4-A2444D92ADD4}"/>
              </a:ext>
            </a:extLst>
          </p:cNvPr>
          <p:cNvPicPr>
            <a:picLocks noChangeAspect="1"/>
          </p:cNvPicPr>
          <p:nvPr/>
        </p:nvPicPr>
        <p:blipFill>
          <a:blip r:embed="rId2"/>
          <a:stretch>
            <a:fillRect/>
          </a:stretch>
        </p:blipFill>
        <p:spPr>
          <a:xfrm>
            <a:off x="965689" y="994996"/>
            <a:ext cx="1866900" cy="2171700"/>
          </a:xfrm>
          <a:prstGeom prst="rect">
            <a:avLst/>
          </a:prstGeom>
        </p:spPr>
      </p:pic>
      <p:sp>
        <p:nvSpPr>
          <p:cNvPr id="5" name="TextBox 4">
            <a:extLst>
              <a:ext uri="{FF2B5EF4-FFF2-40B4-BE49-F238E27FC236}">
                <a16:creationId xmlns:a16="http://schemas.microsoft.com/office/drawing/2014/main" id="{5EC2C05A-BAC0-EDA9-4695-10A5E48D6647}"/>
              </a:ext>
            </a:extLst>
          </p:cNvPr>
          <p:cNvSpPr txBox="1"/>
          <p:nvPr/>
        </p:nvSpPr>
        <p:spPr>
          <a:xfrm>
            <a:off x="638175" y="3429000"/>
            <a:ext cx="6096000" cy="646331"/>
          </a:xfrm>
          <a:prstGeom prst="rect">
            <a:avLst/>
          </a:prstGeom>
          <a:noFill/>
        </p:spPr>
        <p:txBody>
          <a:bodyPr wrap="square">
            <a:spAutoFit/>
          </a:bodyPr>
          <a:lstStyle/>
          <a:p>
            <a:r>
              <a:rPr lang="en-US" altLang="ko-KR"/>
              <a:t>Scientific Reports | (2020) 10:10021 | https://doi.org/10.1038/s41598-020-66563-z</a:t>
            </a:r>
            <a:endParaRPr lang="ko-KR" altLang="en-US"/>
          </a:p>
        </p:txBody>
      </p:sp>
    </p:spTree>
    <p:extLst>
      <p:ext uri="{BB962C8B-B14F-4D97-AF65-F5344CB8AC3E}">
        <p14:creationId xmlns:p14="http://schemas.microsoft.com/office/powerpoint/2010/main" val="65415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72DBB56-4CF3-1915-7CFD-D19F63D9DE46}"/>
              </a:ext>
            </a:extLst>
          </p:cNvPr>
          <p:cNvPicPr>
            <a:picLocks noChangeAspect="1"/>
          </p:cNvPicPr>
          <p:nvPr/>
        </p:nvPicPr>
        <p:blipFill>
          <a:blip r:embed="rId2"/>
          <a:stretch>
            <a:fillRect/>
          </a:stretch>
        </p:blipFill>
        <p:spPr>
          <a:xfrm>
            <a:off x="841090" y="1754762"/>
            <a:ext cx="5022548" cy="1535113"/>
          </a:xfrm>
          <a:prstGeom prst="rect">
            <a:avLst/>
          </a:prstGeom>
        </p:spPr>
      </p:pic>
      <p:sp>
        <p:nvSpPr>
          <p:cNvPr id="5" name="TextBox 4">
            <a:extLst>
              <a:ext uri="{FF2B5EF4-FFF2-40B4-BE49-F238E27FC236}">
                <a16:creationId xmlns:a16="http://schemas.microsoft.com/office/drawing/2014/main" id="{DFA6997C-098C-8491-756F-38176E73E30F}"/>
              </a:ext>
            </a:extLst>
          </p:cNvPr>
          <p:cNvSpPr txBox="1"/>
          <p:nvPr/>
        </p:nvSpPr>
        <p:spPr>
          <a:xfrm>
            <a:off x="1390650" y="638860"/>
            <a:ext cx="6096000" cy="646331"/>
          </a:xfrm>
          <a:prstGeom prst="rect">
            <a:avLst/>
          </a:prstGeom>
          <a:noFill/>
        </p:spPr>
        <p:txBody>
          <a:bodyPr wrap="square">
            <a:spAutoFit/>
          </a:bodyPr>
          <a:lstStyle/>
          <a:p>
            <a:r>
              <a:rPr lang="en-US" altLang="ko-KR"/>
              <a:t>Proceedings, APSIPA Annual Summit and Conference 2018</a:t>
            </a:r>
            <a:endParaRPr lang="ko-KR" altLang="en-US"/>
          </a:p>
        </p:txBody>
      </p:sp>
      <p:pic>
        <p:nvPicPr>
          <p:cNvPr id="7" name="그림 6">
            <a:extLst>
              <a:ext uri="{FF2B5EF4-FFF2-40B4-BE49-F238E27FC236}">
                <a16:creationId xmlns:a16="http://schemas.microsoft.com/office/drawing/2014/main" id="{F6FABE15-5F86-D862-C0C0-3D6BE86C09EC}"/>
              </a:ext>
            </a:extLst>
          </p:cNvPr>
          <p:cNvPicPr>
            <a:picLocks noChangeAspect="1"/>
          </p:cNvPicPr>
          <p:nvPr/>
        </p:nvPicPr>
        <p:blipFill>
          <a:blip r:embed="rId3"/>
          <a:stretch>
            <a:fillRect/>
          </a:stretch>
        </p:blipFill>
        <p:spPr>
          <a:xfrm>
            <a:off x="7834312" y="3071812"/>
            <a:ext cx="3876675" cy="3448050"/>
          </a:xfrm>
          <a:prstGeom prst="rect">
            <a:avLst/>
          </a:prstGeom>
        </p:spPr>
      </p:pic>
    </p:spTree>
    <p:extLst>
      <p:ext uri="{BB962C8B-B14F-4D97-AF65-F5344CB8AC3E}">
        <p14:creationId xmlns:p14="http://schemas.microsoft.com/office/powerpoint/2010/main" val="39821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1C09B77-86E6-410E-7A51-4390B43A2E5C}"/>
              </a:ext>
            </a:extLst>
          </p:cNvPr>
          <p:cNvPicPr>
            <a:picLocks noChangeAspect="1"/>
          </p:cNvPicPr>
          <p:nvPr/>
        </p:nvPicPr>
        <p:blipFill>
          <a:blip r:embed="rId2"/>
          <a:stretch>
            <a:fillRect/>
          </a:stretch>
        </p:blipFill>
        <p:spPr>
          <a:xfrm>
            <a:off x="0" y="1317624"/>
            <a:ext cx="3746035" cy="1701800"/>
          </a:xfrm>
          <a:prstGeom prst="rect">
            <a:avLst/>
          </a:prstGeom>
        </p:spPr>
      </p:pic>
      <p:sp>
        <p:nvSpPr>
          <p:cNvPr id="5" name="TextBox 4">
            <a:extLst>
              <a:ext uri="{FF2B5EF4-FFF2-40B4-BE49-F238E27FC236}">
                <a16:creationId xmlns:a16="http://schemas.microsoft.com/office/drawing/2014/main" id="{3C547921-16F8-FC4A-2DC1-72B6EBFFD485}"/>
              </a:ext>
            </a:extLst>
          </p:cNvPr>
          <p:cNvSpPr txBox="1"/>
          <p:nvPr/>
        </p:nvSpPr>
        <p:spPr>
          <a:xfrm>
            <a:off x="1028700" y="910709"/>
            <a:ext cx="6096000" cy="369332"/>
          </a:xfrm>
          <a:prstGeom prst="rect">
            <a:avLst/>
          </a:prstGeom>
          <a:noFill/>
        </p:spPr>
        <p:txBody>
          <a:bodyPr wrap="square">
            <a:spAutoFit/>
          </a:bodyPr>
          <a:lstStyle/>
          <a:p>
            <a:r>
              <a:rPr lang="en-US" altLang="ko-KR"/>
              <a:t>Conference Proceedings of ISEIM 2017</a:t>
            </a:r>
            <a:endParaRPr lang="ko-KR" altLang="en-US"/>
          </a:p>
        </p:txBody>
      </p:sp>
      <p:grpSp>
        <p:nvGrpSpPr>
          <p:cNvPr id="39" name="그룹 38">
            <a:extLst>
              <a:ext uri="{FF2B5EF4-FFF2-40B4-BE49-F238E27FC236}">
                <a16:creationId xmlns:a16="http://schemas.microsoft.com/office/drawing/2014/main" id="{B1499E3C-DC13-0D7C-61C0-AFB321738BC9}"/>
              </a:ext>
            </a:extLst>
          </p:cNvPr>
          <p:cNvGrpSpPr/>
          <p:nvPr/>
        </p:nvGrpSpPr>
        <p:grpSpPr>
          <a:xfrm>
            <a:off x="1145723" y="3992562"/>
            <a:ext cx="4023406" cy="1256665"/>
            <a:chOff x="1145723" y="3992562"/>
            <a:chExt cx="4023406" cy="1256665"/>
          </a:xfrm>
        </p:grpSpPr>
        <p:grpSp>
          <p:nvGrpSpPr>
            <p:cNvPr id="18" name="그룹 17">
              <a:extLst>
                <a:ext uri="{FF2B5EF4-FFF2-40B4-BE49-F238E27FC236}">
                  <a16:creationId xmlns:a16="http://schemas.microsoft.com/office/drawing/2014/main" id="{82791E97-56FD-2465-7857-42AB4285FB38}"/>
                </a:ext>
              </a:extLst>
            </p:cNvPr>
            <p:cNvGrpSpPr/>
            <p:nvPr/>
          </p:nvGrpSpPr>
          <p:grpSpPr>
            <a:xfrm>
              <a:off x="2013777" y="3992562"/>
              <a:ext cx="742124" cy="518597"/>
              <a:chOff x="2013777" y="3992562"/>
              <a:chExt cx="742124" cy="518597"/>
            </a:xfrm>
          </p:grpSpPr>
          <p:pic>
            <p:nvPicPr>
              <p:cNvPr id="9" name="그림 8">
                <a:extLst>
                  <a:ext uri="{FF2B5EF4-FFF2-40B4-BE49-F238E27FC236}">
                    <a16:creationId xmlns:a16="http://schemas.microsoft.com/office/drawing/2014/main" id="{10DCB12E-7300-9446-A9D7-658C21DD49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13777" y="3992562"/>
                <a:ext cx="742124" cy="518597"/>
              </a:xfrm>
              <a:prstGeom prst="rect">
                <a:avLst/>
              </a:prstGeom>
            </p:spPr>
          </p:pic>
          <p:cxnSp>
            <p:nvCxnSpPr>
              <p:cNvPr id="15" name="직선 연결선 14">
                <a:extLst>
                  <a:ext uri="{FF2B5EF4-FFF2-40B4-BE49-F238E27FC236}">
                    <a16:creationId xmlns:a16="http://schemas.microsoft.com/office/drawing/2014/main" id="{C2E000D4-E6E5-6504-00A0-37194EB3AFE3}"/>
                  </a:ext>
                </a:extLst>
              </p:cNvPr>
              <p:cNvCxnSpPr>
                <a:cxnSpLocks/>
              </p:cNvCxnSpPr>
              <p:nvPr/>
            </p:nvCxnSpPr>
            <p:spPr>
              <a:xfrm>
                <a:off x="2013777" y="4251860"/>
                <a:ext cx="742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C8A5DC87-9AA3-0891-C890-FC98036FE717}"/>
                </a:ext>
              </a:extLst>
            </p:cNvPr>
            <p:cNvGrpSpPr/>
            <p:nvPr/>
          </p:nvGrpSpPr>
          <p:grpSpPr>
            <a:xfrm>
              <a:off x="2013777" y="4621648"/>
              <a:ext cx="742952" cy="627579"/>
              <a:chOff x="2077276" y="4758809"/>
              <a:chExt cx="742952" cy="627579"/>
            </a:xfrm>
          </p:grpSpPr>
          <p:pic>
            <p:nvPicPr>
              <p:cNvPr id="11" name="그림 10">
                <a:extLst>
                  <a:ext uri="{FF2B5EF4-FFF2-40B4-BE49-F238E27FC236}">
                    <a16:creationId xmlns:a16="http://schemas.microsoft.com/office/drawing/2014/main" id="{25B3C0CB-A62E-79CB-8B93-730F108D285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77276" y="4758809"/>
                <a:ext cx="742125" cy="627579"/>
              </a:xfrm>
              <a:prstGeom prst="rect">
                <a:avLst/>
              </a:prstGeom>
            </p:spPr>
          </p:pic>
          <p:cxnSp>
            <p:nvCxnSpPr>
              <p:cNvPr id="16" name="직선 연결선 15">
                <a:extLst>
                  <a:ext uri="{FF2B5EF4-FFF2-40B4-BE49-F238E27FC236}">
                    <a16:creationId xmlns:a16="http://schemas.microsoft.com/office/drawing/2014/main" id="{53C4CCBA-061E-59BF-545A-5E31C44D879D}"/>
                  </a:ext>
                </a:extLst>
              </p:cNvPr>
              <p:cNvCxnSpPr/>
              <p:nvPr/>
            </p:nvCxnSpPr>
            <p:spPr>
              <a:xfrm>
                <a:off x="2078104" y="5082123"/>
                <a:ext cx="742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D22D8B67-B5FC-547C-3AED-C3E8264703DC}"/>
                </a:ext>
              </a:extLst>
            </p:cNvPr>
            <p:cNvSpPr txBox="1"/>
            <p:nvPr/>
          </p:nvSpPr>
          <p:spPr>
            <a:xfrm>
              <a:off x="2962915" y="4041854"/>
              <a:ext cx="1257075" cy="430887"/>
            </a:xfrm>
            <a:prstGeom prst="rect">
              <a:avLst/>
            </a:prstGeom>
            <a:noFill/>
          </p:spPr>
          <p:txBody>
            <a:bodyPr wrap="none" rtlCol="0">
              <a:spAutoFit/>
            </a:bodyPr>
            <a:lstStyle/>
            <a:p>
              <a:r>
                <a:rPr lang="en-US" altLang="ko-KR" sz="1050"/>
                <a:t>Acoustic domain</a:t>
              </a:r>
            </a:p>
            <a:p>
              <a:r>
                <a:rPr lang="en-US" altLang="ko-KR" sz="1050"/>
                <a:t>superposition</a:t>
              </a:r>
              <a:endParaRPr lang="ko-KR" altLang="en-US" sz="1050"/>
            </a:p>
          </p:txBody>
        </p:sp>
        <p:grpSp>
          <p:nvGrpSpPr>
            <p:cNvPr id="22" name="그룹 21">
              <a:extLst>
                <a:ext uri="{FF2B5EF4-FFF2-40B4-BE49-F238E27FC236}">
                  <a16:creationId xmlns:a16="http://schemas.microsoft.com/office/drawing/2014/main" id="{1BB42B16-8734-8CDF-AFC4-02DE87B9BB05}"/>
                </a:ext>
              </a:extLst>
            </p:cNvPr>
            <p:cNvGrpSpPr/>
            <p:nvPr/>
          </p:nvGrpSpPr>
          <p:grpSpPr>
            <a:xfrm>
              <a:off x="4427004" y="4358698"/>
              <a:ext cx="742125" cy="430887"/>
              <a:chOff x="4300162" y="4742418"/>
              <a:chExt cx="742125" cy="279400"/>
            </a:xfrm>
          </p:grpSpPr>
          <p:pic>
            <p:nvPicPr>
              <p:cNvPr id="13" name="그림 12">
                <a:extLst>
                  <a:ext uri="{FF2B5EF4-FFF2-40B4-BE49-F238E27FC236}">
                    <a16:creationId xmlns:a16="http://schemas.microsoft.com/office/drawing/2014/main" id="{6605A378-4CE7-0906-C7B3-B90A70C3A6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00162" y="4742418"/>
                <a:ext cx="742125" cy="279400"/>
              </a:xfrm>
              <a:prstGeom prst="rect">
                <a:avLst/>
              </a:prstGeom>
            </p:spPr>
          </p:pic>
          <p:cxnSp>
            <p:nvCxnSpPr>
              <p:cNvPr id="21" name="직선 연결선 20">
                <a:extLst>
                  <a:ext uri="{FF2B5EF4-FFF2-40B4-BE49-F238E27FC236}">
                    <a16:creationId xmlns:a16="http://schemas.microsoft.com/office/drawing/2014/main" id="{A74F9C00-F96D-BFF0-A560-FD9E0C4C5D96}"/>
                  </a:ext>
                </a:extLst>
              </p:cNvPr>
              <p:cNvCxnSpPr/>
              <p:nvPr/>
            </p:nvCxnSpPr>
            <p:spPr>
              <a:xfrm>
                <a:off x="4300163" y="4890591"/>
                <a:ext cx="742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368E5C69-043C-B77F-459F-ECA36CD1D7FC}"/>
                </a:ext>
              </a:extLst>
            </p:cNvPr>
            <p:cNvSpPr txBox="1"/>
            <p:nvPr/>
          </p:nvSpPr>
          <p:spPr>
            <a:xfrm>
              <a:off x="3169929" y="4389476"/>
              <a:ext cx="1008609" cy="369332"/>
            </a:xfrm>
            <a:prstGeom prst="rect">
              <a:avLst/>
            </a:prstGeom>
            <a:noFill/>
          </p:spPr>
          <p:txBody>
            <a:bodyPr wrap="none" rtlCol="0">
              <a:spAutoFit/>
            </a:bodyPr>
            <a:lstStyle/>
            <a:p>
              <a:r>
                <a:rPr lang="en-US" altLang="ko-KR" b="1"/>
                <a:t>+      =</a:t>
              </a:r>
              <a:endParaRPr lang="ko-KR" altLang="en-US" b="1"/>
            </a:p>
          </p:txBody>
        </p:sp>
        <p:sp>
          <p:nvSpPr>
            <p:cNvPr id="24" name="TextBox 23">
              <a:extLst>
                <a:ext uri="{FF2B5EF4-FFF2-40B4-BE49-F238E27FC236}">
                  <a16:creationId xmlns:a16="http://schemas.microsoft.com/office/drawing/2014/main" id="{D1F03308-1093-CB4B-28D5-3B1203C26AB2}"/>
                </a:ext>
              </a:extLst>
            </p:cNvPr>
            <p:cNvSpPr txBox="1"/>
            <p:nvPr/>
          </p:nvSpPr>
          <p:spPr>
            <a:xfrm>
              <a:off x="1145723" y="4151436"/>
              <a:ext cx="530915" cy="253916"/>
            </a:xfrm>
            <a:prstGeom prst="rect">
              <a:avLst/>
            </a:prstGeom>
            <a:noFill/>
          </p:spPr>
          <p:txBody>
            <a:bodyPr wrap="none" rtlCol="0">
              <a:spAutoFit/>
            </a:bodyPr>
            <a:lstStyle/>
            <a:p>
              <a:r>
                <a:rPr lang="en-US" altLang="ko-KR" sz="1050"/>
                <a:t>Noise</a:t>
              </a:r>
              <a:endParaRPr lang="ko-KR" altLang="en-US" sz="1050"/>
            </a:p>
          </p:txBody>
        </p:sp>
        <p:sp>
          <p:nvSpPr>
            <p:cNvPr id="25" name="TextBox 24">
              <a:extLst>
                <a:ext uri="{FF2B5EF4-FFF2-40B4-BE49-F238E27FC236}">
                  <a16:creationId xmlns:a16="http://schemas.microsoft.com/office/drawing/2014/main" id="{7645B58C-6A8A-BE27-08D5-3B682B6C8B83}"/>
                </a:ext>
              </a:extLst>
            </p:cNvPr>
            <p:cNvSpPr txBox="1"/>
            <p:nvPr/>
          </p:nvSpPr>
          <p:spPr>
            <a:xfrm>
              <a:off x="1145723" y="4727689"/>
              <a:ext cx="808235" cy="415498"/>
            </a:xfrm>
            <a:prstGeom prst="rect">
              <a:avLst/>
            </a:prstGeom>
            <a:noFill/>
          </p:spPr>
          <p:txBody>
            <a:bodyPr wrap="none" rtlCol="0">
              <a:spAutoFit/>
            </a:bodyPr>
            <a:lstStyle/>
            <a:p>
              <a:r>
                <a:rPr lang="en-US" altLang="ko-KR" sz="1050"/>
                <a:t>ANC</a:t>
              </a:r>
            </a:p>
            <a:p>
              <a:r>
                <a:rPr lang="en-US" altLang="ko-KR" sz="1050"/>
                <a:t>Anti-noise</a:t>
              </a:r>
              <a:endParaRPr lang="ko-KR" altLang="en-US" sz="1050"/>
            </a:p>
          </p:txBody>
        </p:sp>
      </p:grpSp>
      <p:grpSp>
        <p:nvGrpSpPr>
          <p:cNvPr id="26" name="그룹 25">
            <a:extLst>
              <a:ext uri="{FF2B5EF4-FFF2-40B4-BE49-F238E27FC236}">
                <a16:creationId xmlns:a16="http://schemas.microsoft.com/office/drawing/2014/main" id="{7DB2FC5D-47B2-64C3-165C-10598CBD37BA}"/>
              </a:ext>
            </a:extLst>
          </p:cNvPr>
          <p:cNvGrpSpPr/>
          <p:nvPr/>
        </p:nvGrpSpPr>
        <p:grpSpPr>
          <a:xfrm>
            <a:off x="5148382" y="1657460"/>
            <a:ext cx="742124" cy="518597"/>
            <a:chOff x="2013777" y="3992562"/>
            <a:chExt cx="742124" cy="518597"/>
          </a:xfrm>
        </p:grpSpPr>
        <p:pic>
          <p:nvPicPr>
            <p:cNvPr id="27" name="그림 26">
              <a:extLst>
                <a:ext uri="{FF2B5EF4-FFF2-40B4-BE49-F238E27FC236}">
                  <a16:creationId xmlns:a16="http://schemas.microsoft.com/office/drawing/2014/main" id="{E622CAA6-0396-BF42-BBAB-075E4FEF7394}"/>
                </a:ext>
              </a:extLst>
            </p:cNvPr>
            <p:cNvPicPr>
              <a:picLocks noChangeAspect="1"/>
            </p:cNvPicPr>
            <p:nvPr/>
          </p:nvPicPr>
          <p:blipFill>
            <a:blip r:embed="rId3"/>
            <a:stretch>
              <a:fillRect/>
            </a:stretch>
          </p:blipFill>
          <p:spPr>
            <a:xfrm>
              <a:off x="2013777" y="3992562"/>
              <a:ext cx="742124" cy="518597"/>
            </a:xfrm>
            <a:prstGeom prst="rect">
              <a:avLst/>
            </a:prstGeom>
          </p:spPr>
        </p:pic>
        <p:cxnSp>
          <p:nvCxnSpPr>
            <p:cNvPr id="28" name="직선 연결선 27">
              <a:extLst>
                <a:ext uri="{FF2B5EF4-FFF2-40B4-BE49-F238E27FC236}">
                  <a16:creationId xmlns:a16="http://schemas.microsoft.com/office/drawing/2014/main" id="{FBB9715F-6759-ADF8-4945-33558B581720}"/>
                </a:ext>
              </a:extLst>
            </p:cNvPr>
            <p:cNvCxnSpPr>
              <a:cxnSpLocks/>
            </p:cNvCxnSpPr>
            <p:nvPr/>
          </p:nvCxnSpPr>
          <p:spPr>
            <a:xfrm>
              <a:off x="2013777" y="4251860"/>
              <a:ext cx="742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그룹 28">
            <a:extLst>
              <a:ext uri="{FF2B5EF4-FFF2-40B4-BE49-F238E27FC236}">
                <a16:creationId xmlns:a16="http://schemas.microsoft.com/office/drawing/2014/main" id="{73F529DE-C00F-1A53-67DE-89BBF5936E98}"/>
              </a:ext>
            </a:extLst>
          </p:cNvPr>
          <p:cNvGrpSpPr/>
          <p:nvPr/>
        </p:nvGrpSpPr>
        <p:grpSpPr>
          <a:xfrm>
            <a:off x="5148382" y="2423706"/>
            <a:ext cx="742952" cy="627579"/>
            <a:chOff x="2077276" y="4758809"/>
            <a:chExt cx="742952" cy="627579"/>
          </a:xfrm>
        </p:grpSpPr>
        <p:pic>
          <p:nvPicPr>
            <p:cNvPr id="30" name="그림 29">
              <a:extLst>
                <a:ext uri="{FF2B5EF4-FFF2-40B4-BE49-F238E27FC236}">
                  <a16:creationId xmlns:a16="http://schemas.microsoft.com/office/drawing/2014/main" id="{D91F2ECE-09A8-4FF5-B742-472C4B181E20}"/>
                </a:ext>
              </a:extLst>
            </p:cNvPr>
            <p:cNvPicPr>
              <a:picLocks noChangeAspect="1"/>
            </p:cNvPicPr>
            <p:nvPr/>
          </p:nvPicPr>
          <p:blipFill>
            <a:blip r:embed="rId4"/>
            <a:stretch>
              <a:fillRect/>
            </a:stretch>
          </p:blipFill>
          <p:spPr>
            <a:xfrm>
              <a:off x="2077276" y="4758809"/>
              <a:ext cx="742125" cy="627579"/>
            </a:xfrm>
            <a:prstGeom prst="rect">
              <a:avLst/>
            </a:prstGeom>
          </p:spPr>
        </p:pic>
        <p:cxnSp>
          <p:nvCxnSpPr>
            <p:cNvPr id="31" name="직선 연결선 30">
              <a:extLst>
                <a:ext uri="{FF2B5EF4-FFF2-40B4-BE49-F238E27FC236}">
                  <a16:creationId xmlns:a16="http://schemas.microsoft.com/office/drawing/2014/main" id="{5A0B6A9A-9063-D1D3-0974-29F04D6EA9DB}"/>
                </a:ext>
              </a:extLst>
            </p:cNvPr>
            <p:cNvCxnSpPr/>
            <p:nvPr/>
          </p:nvCxnSpPr>
          <p:spPr>
            <a:xfrm>
              <a:off x="2078104" y="5082123"/>
              <a:ext cx="742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55778543-651D-4A55-38E5-959D1BC1FFCD}"/>
              </a:ext>
            </a:extLst>
          </p:cNvPr>
          <p:cNvSpPr txBox="1"/>
          <p:nvPr/>
        </p:nvSpPr>
        <p:spPr>
          <a:xfrm>
            <a:off x="6130383" y="1712944"/>
            <a:ext cx="1257075" cy="430887"/>
          </a:xfrm>
          <a:prstGeom prst="rect">
            <a:avLst/>
          </a:prstGeom>
          <a:noFill/>
        </p:spPr>
        <p:txBody>
          <a:bodyPr wrap="none" rtlCol="0">
            <a:spAutoFit/>
          </a:bodyPr>
          <a:lstStyle/>
          <a:p>
            <a:r>
              <a:rPr lang="en-US" altLang="ko-KR" sz="1050"/>
              <a:t>Acoustic domain</a:t>
            </a:r>
          </a:p>
          <a:p>
            <a:r>
              <a:rPr lang="en-US" altLang="ko-KR" sz="1050"/>
              <a:t>superposition</a:t>
            </a:r>
            <a:endParaRPr lang="ko-KR" altLang="en-US" sz="1050"/>
          </a:p>
        </p:txBody>
      </p:sp>
      <p:grpSp>
        <p:nvGrpSpPr>
          <p:cNvPr id="33" name="그룹 32">
            <a:extLst>
              <a:ext uri="{FF2B5EF4-FFF2-40B4-BE49-F238E27FC236}">
                <a16:creationId xmlns:a16="http://schemas.microsoft.com/office/drawing/2014/main" id="{79B1D151-1461-1F0C-6F25-718EF1A07486}"/>
              </a:ext>
            </a:extLst>
          </p:cNvPr>
          <p:cNvGrpSpPr/>
          <p:nvPr/>
        </p:nvGrpSpPr>
        <p:grpSpPr>
          <a:xfrm>
            <a:off x="7069454" y="2039472"/>
            <a:ext cx="742125" cy="430887"/>
            <a:chOff x="4300162" y="4742418"/>
            <a:chExt cx="742125" cy="279400"/>
          </a:xfrm>
        </p:grpSpPr>
        <p:pic>
          <p:nvPicPr>
            <p:cNvPr id="34" name="그림 33">
              <a:extLst>
                <a:ext uri="{FF2B5EF4-FFF2-40B4-BE49-F238E27FC236}">
                  <a16:creationId xmlns:a16="http://schemas.microsoft.com/office/drawing/2014/main" id="{13F32CE9-0282-ED25-E656-A058998C4511}"/>
                </a:ext>
              </a:extLst>
            </p:cNvPr>
            <p:cNvPicPr>
              <a:picLocks noChangeAspect="1"/>
            </p:cNvPicPr>
            <p:nvPr/>
          </p:nvPicPr>
          <p:blipFill>
            <a:blip r:embed="rId5"/>
            <a:stretch>
              <a:fillRect/>
            </a:stretch>
          </p:blipFill>
          <p:spPr>
            <a:xfrm>
              <a:off x="4300162" y="4742418"/>
              <a:ext cx="742125" cy="279400"/>
            </a:xfrm>
            <a:prstGeom prst="rect">
              <a:avLst/>
            </a:prstGeom>
          </p:spPr>
        </p:pic>
        <p:cxnSp>
          <p:nvCxnSpPr>
            <p:cNvPr id="35" name="직선 연결선 34">
              <a:extLst>
                <a:ext uri="{FF2B5EF4-FFF2-40B4-BE49-F238E27FC236}">
                  <a16:creationId xmlns:a16="http://schemas.microsoft.com/office/drawing/2014/main" id="{22D74FDB-C0D1-4EBA-905B-307702BC8E28}"/>
                </a:ext>
              </a:extLst>
            </p:cNvPr>
            <p:cNvCxnSpPr/>
            <p:nvPr/>
          </p:nvCxnSpPr>
          <p:spPr>
            <a:xfrm>
              <a:off x="4300163" y="4890591"/>
              <a:ext cx="742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95CF4343-EBB7-F802-45E5-14AE4539BA7E}"/>
              </a:ext>
            </a:extLst>
          </p:cNvPr>
          <p:cNvSpPr txBox="1"/>
          <p:nvPr/>
        </p:nvSpPr>
        <p:spPr>
          <a:xfrm>
            <a:off x="6077324" y="2070250"/>
            <a:ext cx="681597" cy="369332"/>
          </a:xfrm>
          <a:prstGeom prst="rect">
            <a:avLst/>
          </a:prstGeom>
          <a:noFill/>
        </p:spPr>
        <p:txBody>
          <a:bodyPr wrap="none" rtlCol="0">
            <a:spAutoFit/>
          </a:bodyPr>
          <a:lstStyle/>
          <a:p>
            <a:r>
              <a:rPr lang="en-US" altLang="ko-KR" b="1"/>
              <a:t>+  =</a:t>
            </a:r>
            <a:endParaRPr lang="ko-KR" altLang="en-US" b="1"/>
          </a:p>
        </p:txBody>
      </p:sp>
      <p:sp>
        <p:nvSpPr>
          <p:cNvPr id="37" name="TextBox 36">
            <a:extLst>
              <a:ext uri="{FF2B5EF4-FFF2-40B4-BE49-F238E27FC236}">
                <a16:creationId xmlns:a16="http://schemas.microsoft.com/office/drawing/2014/main" id="{D1A2A1C6-D6D4-048E-A64F-1A9112068FFA}"/>
              </a:ext>
            </a:extLst>
          </p:cNvPr>
          <p:cNvSpPr txBox="1"/>
          <p:nvPr/>
        </p:nvSpPr>
        <p:spPr>
          <a:xfrm>
            <a:off x="4280328" y="1816334"/>
            <a:ext cx="530915" cy="253916"/>
          </a:xfrm>
          <a:prstGeom prst="rect">
            <a:avLst/>
          </a:prstGeom>
          <a:noFill/>
        </p:spPr>
        <p:txBody>
          <a:bodyPr wrap="none" rtlCol="0">
            <a:spAutoFit/>
          </a:bodyPr>
          <a:lstStyle/>
          <a:p>
            <a:r>
              <a:rPr lang="en-US" altLang="ko-KR" sz="1050"/>
              <a:t>Noise</a:t>
            </a:r>
            <a:endParaRPr lang="ko-KR" altLang="en-US" sz="1050"/>
          </a:p>
        </p:txBody>
      </p:sp>
      <p:sp>
        <p:nvSpPr>
          <p:cNvPr id="38" name="TextBox 37">
            <a:extLst>
              <a:ext uri="{FF2B5EF4-FFF2-40B4-BE49-F238E27FC236}">
                <a16:creationId xmlns:a16="http://schemas.microsoft.com/office/drawing/2014/main" id="{420F3BE0-84B1-B957-B38D-55C23F3633F8}"/>
              </a:ext>
            </a:extLst>
          </p:cNvPr>
          <p:cNvSpPr txBox="1"/>
          <p:nvPr/>
        </p:nvSpPr>
        <p:spPr>
          <a:xfrm>
            <a:off x="4280328" y="2529747"/>
            <a:ext cx="808235" cy="415498"/>
          </a:xfrm>
          <a:prstGeom prst="rect">
            <a:avLst/>
          </a:prstGeom>
          <a:noFill/>
        </p:spPr>
        <p:txBody>
          <a:bodyPr wrap="none" rtlCol="0">
            <a:spAutoFit/>
          </a:bodyPr>
          <a:lstStyle/>
          <a:p>
            <a:r>
              <a:rPr lang="en-US" altLang="ko-KR" sz="1050"/>
              <a:t>ANC</a:t>
            </a:r>
          </a:p>
          <a:p>
            <a:r>
              <a:rPr lang="en-US" altLang="ko-KR" sz="1050"/>
              <a:t>Anti-noise</a:t>
            </a:r>
            <a:endParaRPr lang="ko-KR" altLang="en-US" sz="1050"/>
          </a:p>
        </p:txBody>
      </p:sp>
    </p:spTree>
    <p:extLst>
      <p:ext uri="{BB962C8B-B14F-4D97-AF65-F5344CB8AC3E}">
        <p14:creationId xmlns:p14="http://schemas.microsoft.com/office/powerpoint/2010/main" val="3645071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동두천시 지행역 인근 주거지에는 방음벽이 한쪽에만 설치돼 주민들이 소음피해를 겪어왔다.">
            <a:extLst>
              <a:ext uri="{FF2B5EF4-FFF2-40B4-BE49-F238E27FC236}">
                <a16:creationId xmlns:a16="http://schemas.microsoft.com/office/drawing/2014/main" id="{2A20657A-0424-1F2D-AC3F-FA2A147EA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446" y="1957387"/>
            <a:ext cx="44196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88AD75-52C3-66FD-A532-52C296CA0AF7}"/>
              </a:ext>
            </a:extLst>
          </p:cNvPr>
          <p:cNvSpPr txBox="1"/>
          <p:nvPr/>
        </p:nvSpPr>
        <p:spPr>
          <a:xfrm>
            <a:off x="633047" y="5016697"/>
            <a:ext cx="6096000" cy="646331"/>
          </a:xfrm>
          <a:prstGeom prst="rect">
            <a:avLst/>
          </a:prstGeom>
          <a:noFill/>
        </p:spPr>
        <p:txBody>
          <a:bodyPr wrap="square">
            <a:spAutoFit/>
          </a:bodyPr>
          <a:lstStyle/>
          <a:p>
            <a:r>
              <a:rPr lang="ko-KR" altLang="en-US"/>
              <a:t>https://www.chosun.com/site/data/html_dir/2016/10/10/2016101001544.html</a:t>
            </a:r>
          </a:p>
        </p:txBody>
      </p:sp>
      <p:pic>
        <p:nvPicPr>
          <p:cNvPr id="4" name="Picture 2" descr="김포공항 주변 얼마나 시끄럽나 따져봤더니...TV 시청도 어려워 | 중앙일보">
            <a:extLst>
              <a:ext uri="{FF2B5EF4-FFF2-40B4-BE49-F238E27FC236}">
                <a16:creationId xmlns:a16="http://schemas.microsoft.com/office/drawing/2014/main" id="{2D2BB627-2B48-A0C3-C914-D4F9C812D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046" y="640721"/>
            <a:ext cx="2443148" cy="2943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1B16B1-907F-C918-74BF-4E53D54F2DA8}"/>
              </a:ext>
            </a:extLst>
          </p:cNvPr>
          <p:cNvSpPr txBox="1"/>
          <p:nvPr/>
        </p:nvSpPr>
        <p:spPr>
          <a:xfrm>
            <a:off x="7118228" y="155304"/>
            <a:ext cx="6096000" cy="369332"/>
          </a:xfrm>
          <a:prstGeom prst="rect">
            <a:avLst/>
          </a:prstGeom>
          <a:noFill/>
        </p:spPr>
        <p:txBody>
          <a:bodyPr wrap="square">
            <a:spAutoFit/>
          </a:bodyPr>
          <a:lstStyle/>
          <a:p>
            <a:r>
              <a:rPr lang="ko-KR" altLang="en-US"/>
              <a:t>https://www.joongang.co.kr/article/25022514#home</a:t>
            </a:r>
          </a:p>
        </p:txBody>
      </p:sp>
      <p:sp>
        <p:nvSpPr>
          <p:cNvPr id="6" name="TextBox 5">
            <a:extLst>
              <a:ext uri="{FF2B5EF4-FFF2-40B4-BE49-F238E27FC236}">
                <a16:creationId xmlns:a16="http://schemas.microsoft.com/office/drawing/2014/main" id="{3BC0AFB0-1A7F-2973-4581-BE8E313E8D63}"/>
              </a:ext>
            </a:extLst>
          </p:cNvPr>
          <p:cNvSpPr txBox="1"/>
          <p:nvPr/>
        </p:nvSpPr>
        <p:spPr>
          <a:xfrm>
            <a:off x="7397261" y="-216876"/>
            <a:ext cx="2305439" cy="369332"/>
          </a:xfrm>
          <a:prstGeom prst="rect">
            <a:avLst/>
          </a:prstGeom>
          <a:noFill/>
        </p:spPr>
        <p:txBody>
          <a:bodyPr wrap="none" rtlCol="0">
            <a:spAutoFit/>
          </a:bodyPr>
          <a:lstStyle/>
          <a:p>
            <a:r>
              <a:rPr lang="ko-KR" altLang="en-US"/>
              <a:t>중앙일보 </a:t>
            </a:r>
            <a:r>
              <a:rPr lang="en-US" altLang="ko-KR"/>
              <a:t>2021.11.10</a:t>
            </a:r>
            <a:endParaRPr lang="ko-KR" altLang="en-US"/>
          </a:p>
        </p:txBody>
      </p:sp>
      <p:pic>
        <p:nvPicPr>
          <p:cNvPr id="7" name="Picture 2" descr="김포공항 주변 얼마나 시끄럽나 따져봤더니...TV 시청도 어려워 | 중앙일보">
            <a:extLst>
              <a:ext uri="{FF2B5EF4-FFF2-40B4-BE49-F238E27FC236}">
                <a16:creationId xmlns:a16="http://schemas.microsoft.com/office/drawing/2014/main" id="{9256F9D8-91ED-FDE1-7FC3-4F5CDEFB7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14" b="23387"/>
          <a:stretch/>
        </p:blipFill>
        <p:spPr bwMode="auto">
          <a:xfrm>
            <a:off x="8246664" y="2081578"/>
            <a:ext cx="3300566" cy="281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771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112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BF0BFAA-E8A3-90CD-1E04-D342F458A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1969770"/>
            <a:ext cx="3586387" cy="20154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41ABB3-FEB6-4A3A-121F-E89C30EE174A}"/>
              </a:ext>
            </a:extLst>
          </p:cNvPr>
          <p:cNvSpPr txBox="1"/>
          <p:nvPr/>
        </p:nvSpPr>
        <p:spPr>
          <a:xfrm>
            <a:off x="2453640" y="1141214"/>
            <a:ext cx="6096000" cy="369332"/>
          </a:xfrm>
          <a:prstGeom prst="rect">
            <a:avLst/>
          </a:prstGeom>
          <a:noFill/>
        </p:spPr>
        <p:txBody>
          <a:bodyPr wrap="square">
            <a:spAutoFit/>
          </a:bodyPr>
          <a:lstStyle/>
          <a:p>
            <a:r>
              <a:rPr lang="ko-KR" altLang="en-US"/>
              <a:t>https://fpsinc.co.jp/en/anc/</a:t>
            </a:r>
          </a:p>
        </p:txBody>
      </p:sp>
      <p:pic>
        <p:nvPicPr>
          <p:cNvPr id="5" name="그림 4">
            <a:extLst>
              <a:ext uri="{FF2B5EF4-FFF2-40B4-BE49-F238E27FC236}">
                <a16:creationId xmlns:a16="http://schemas.microsoft.com/office/drawing/2014/main" id="{33AC3DF4-8F03-EE4E-BC90-0FCF621A2648}"/>
              </a:ext>
            </a:extLst>
          </p:cNvPr>
          <p:cNvPicPr>
            <a:picLocks noChangeAspect="1"/>
          </p:cNvPicPr>
          <p:nvPr/>
        </p:nvPicPr>
        <p:blipFill>
          <a:blip r:embed="rId3"/>
          <a:stretch>
            <a:fillRect/>
          </a:stretch>
        </p:blipFill>
        <p:spPr>
          <a:xfrm>
            <a:off x="6983301" y="3874770"/>
            <a:ext cx="2456642" cy="1589592"/>
          </a:xfrm>
          <a:prstGeom prst="rect">
            <a:avLst/>
          </a:prstGeom>
        </p:spPr>
      </p:pic>
      <p:pic>
        <p:nvPicPr>
          <p:cNvPr id="7172" name="Picture 4">
            <a:extLst>
              <a:ext uri="{FF2B5EF4-FFF2-40B4-BE49-F238E27FC236}">
                <a16:creationId xmlns:a16="http://schemas.microsoft.com/office/drawing/2014/main" id="{DFDCE4A2-6B9D-828F-33CA-5A0F4ACCD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1164" y="2321122"/>
            <a:ext cx="3620418" cy="13127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7B2F61-25B3-44EC-E03F-D9D7269F8F98}"/>
              </a:ext>
            </a:extLst>
          </p:cNvPr>
          <p:cNvSpPr txBox="1"/>
          <p:nvPr/>
        </p:nvSpPr>
        <p:spPr>
          <a:xfrm>
            <a:off x="2752057" y="4444484"/>
            <a:ext cx="6096000" cy="369332"/>
          </a:xfrm>
          <a:prstGeom prst="rect">
            <a:avLst/>
          </a:prstGeom>
          <a:noFill/>
        </p:spPr>
        <p:txBody>
          <a:bodyPr wrap="square">
            <a:spAutoFit/>
          </a:bodyPr>
          <a:lstStyle/>
          <a:p>
            <a:r>
              <a:rPr lang="en-US" altLang="ko-KR" b="0" i="0">
                <a:solidFill>
                  <a:srgbClr val="535353"/>
                </a:solidFill>
                <a:effectLst/>
                <a:latin typeface="a-otf-ud-shin-go-pr6n"/>
              </a:rPr>
              <a:t>Possible to reduce a noise level by 10db</a:t>
            </a:r>
            <a:endParaRPr lang="ko-KR" altLang="en-US"/>
          </a:p>
        </p:txBody>
      </p:sp>
      <p:pic>
        <p:nvPicPr>
          <p:cNvPr id="9" name="그림 8">
            <a:extLst>
              <a:ext uri="{FF2B5EF4-FFF2-40B4-BE49-F238E27FC236}">
                <a16:creationId xmlns:a16="http://schemas.microsoft.com/office/drawing/2014/main" id="{F2D9EBF9-C2F1-70AD-57AB-A08BD6F23164}"/>
              </a:ext>
            </a:extLst>
          </p:cNvPr>
          <p:cNvPicPr>
            <a:picLocks noChangeAspect="1"/>
          </p:cNvPicPr>
          <p:nvPr/>
        </p:nvPicPr>
        <p:blipFill>
          <a:blip r:embed="rId5"/>
          <a:stretch>
            <a:fillRect/>
          </a:stretch>
        </p:blipFill>
        <p:spPr>
          <a:xfrm>
            <a:off x="303071" y="1078230"/>
            <a:ext cx="1352550" cy="1333500"/>
          </a:xfrm>
          <a:prstGeom prst="rect">
            <a:avLst/>
          </a:prstGeom>
        </p:spPr>
      </p:pic>
      <p:pic>
        <p:nvPicPr>
          <p:cNvPr id="11" name="그림 10">
            <a:extLst>
              <a:ext uri="{FF2B5EF4-FFF2-40B4-BE49-F238E27FC236}">
                <a16:creationId xmlns:a16="http://schemas.microsoft.com/office/drawing/2014/main" id="{B5BF4897-C0DA-A5DA-82DC-E012C21720B2}"/>
              </a:ext>
            </a:extLst>
          </p:cNvPr>
          <p:cNvPicPr>
            <a:picLocks noChangeAspect="1"/>
          </p:cNvPicPr>
          <p:nvPr/>
        </p:nvPicPr>
        <p:blipFill>
          <a:blip r:embed="rId6"/>
          <a:stretch>
            <a:fillRect/>
          </a:stretch>
        </p:blipFill>
        <p:spPr>
          <a:xfrm>
            <a:off x="425767" y="2493645"/>
            <a:ext cx="1343025" cy="1381125"/>
          </a:xfrm>
          <a:prstGeom prst="rect">
            <a:avLst/>
          </a:prstGeom>
        </p:spPr>
      </p:pic>
      <p:pic>
        <p:nvPicPr>
          <p:cNvPr id="13" name="그림 12">
            <a:extLst>
              <a:ext uri="{FF2B5EF4-FFF2-40B4-BE49-F238E27FC236}">
                <a16:creationId xmlns:a16="http://schemas.microsoft.com/office/drawing/2014/main" id="{4FECEEED-0FBE-1A74-6649-EDC2C3977FC0}"/>
              </a:ext>
            </a:extLst>
          </p:cNvPr>
          <p:cNvPicPr>
            <a:picLocks noChangeAspect="1"/>
          </p:cNvPicPr>
          <p:nvPr/>
        </p:nvPicPr>
        <p:blipFill>
          <a:blip r:embed="rId7"/>
          <a:stretch>
            <a:fillRect/>
          </a:stretch>
        </p:blipFill>
        <p:spPr>
          <a:xfrm>
            <a:off x="717802" y="3985260"/>
            <a:ext cx="1371600" cy="1371600"/>
          </a:xfrm>
          <a:prstGeom prst="rect">
            <a:avLst/>
          </a:prstGeom>
        </p:spPr>
      </p:pic>
    </p:spTree>
    <p:extLst>
      <p:ext uri="{BB962C8B-B14F-4D97-AF65-F5344CB8AC3E}">
        <p14:creationId xmlns:p14="http://schemas.microsoft.com/office/powerpoint/2010/main" val="3190241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969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F6F9106-6DDD-A61C-CC97-11AEDCD54958}"/>
              </a:ext>
            </a:extLst>
          </p:cNvPr>
          <p:cNvPicPr>
            <a:picLocks noChangeAspect="1"/>
          </p:cNvPicPr>
          <p:nvPr/>
        </p:nvPicPr>
        <p:blipFill rotWithShape="1">
          <a:blip r:embed="rId2">
            <a:extLst>
              <a:ext uri="{28A0092B-C50C-407E-A947-70E740481C1C}">
                <a14:useLocalDpi xmlns:a14="http://schemas.microsoft.com/office/drawing/2010/main" val="0"/>
              </a:ext>
            </a:extLst>
          </a:blip>
          <a:srcRect l="31854" t="7837" b="7837"/>
          <a:stretch/>
        </p:blipFill>
        <p:spPr>
          <a:xfrm>
            <a:off x="2997469" y="1379219"/>
            <a:ext cx="1242061" cy="2049781"/>
          </a:xfrm>
          <a:prstGeom prst="rect">
            <a:avLst/>
          </a:prstGeom>
        </p:spPr>
      </p:pic>
      <p:pic>
        <p:nvPicPr>
          <p:cNvPr id="5" name="그림 4" descr="텍스트, 스피커이(가) 표시된 사진&#10;&#10;자동 생성된 설명">
            <a:extLst>
              <a:ext uri="{FF2B5EF4-FFF2-40B4-BE49-F238E27FC236}">
                <a16:creationId xmlns:a16="http://schemas.microsoft.com/office/drawing/2014/main" id="{E1F1FC72-EC97-7D5D-16A7-544718BEF338}"/>
              </a:ext>
            </a:extLst>
          </p:cNvPr>
          <p:cNvPicPr>
            <a:picLocks noChangeAspect="1"/>
          </p:cNvPicPr>
          <p:nvPr/>
        </p:nvPicPr>
        <p:blipFill rotWithShape="1">
          <a:blip r:embed="rId3">
            <a:extLst>
              <a:ext uri="{28A0092B-C50C-407E-A947-70E740481C1C}">
                <a14:useLocalDpi xmlns:a14="http://schemas.microsoft.com/office/drawing/2010/main" val="0"/>
              </a:ext>
            </a:extLst>
          </a:blip>
          <a:srcRect l="8032" t="15674" r="23823"/>
          <a:stretch/>
        </p:blipFill>
        <p:spPr>
          <a:xfrm rot="10800000">
            <a:off x="4817428" y="1379219"/>
            <a:ext cx="1242060" cy="2049780"/>
          </a:xfrm>
          <a:prstGeom prst="rect">
            <a:avLst/>
          </a:prstGeom>
        </p:spPr>
      </p:pic>
      <p:pic>
        <p:nvPicPr>
          <p:cNvPr id="9" name="그림 8">
            <a:extLst>
              <a:ext uri="{FF2B5EF4-FFF2-40B4-BE49-F238E27FC236}">
                <a16:creationId xmlns:a16="http://schemas.microsoft.com/office/drawing/2014/main" id="{BFA3B9C2-E20C-BCA7-AE41-1C5397CCE6E3}"/>
              </a:ext>
            </a:extLst>
          </p:cNvPr>
          <p:cNvPicPr>
            <a:picLocks noChangeAspect="1"/>
          </p:cNvPicPr>
          <p:nvPr/>
        </p:nvPicPr>
        <p:blipFill rotWithShape="1">
          <a:blip r:embed="rId4">
            <a:extLst>
              <a:ext uri="{28A0092B-C50C-407E-A947-70E740481C1C}">
                <a14:useLocalDpi xmlns:a14="http://schemas.microsoft.com/office/drawing/2010/main" val="0"/>
              </a:ext>
            </a:extLst>
          </a:blip>
          <a:srcRect l="6271" r="4262" b="25078"/>
          <a:stretch/>
        </p:blipFill>
        <p:spPr>
          <a:xfrm>
            <a:off x="6463234" y="1607820"/>
            <a:ext cx="1630680" cy="1821180"/>
          </a:xfrm>
          <a:prstGeom prst="rect">
            <a:avLst/>
          </a:prstGeom>
        </p:spPr>
      </p:pic>
      <p:pic>
        <p:nvPicPr>
          <p:cNvPr id="10" name="그림 9">
            <a:extLst>
              <a:ext uri="{FF2B5EF4-FFF2-40B4-BE49-F238E27FC236}">
                <a16:creationId xmlns:a16="http://schemas.microsoft.com/office/drawing/2014/main" id="{8AF40BD9-FA65-C359-B734-2F695E446701}"/>
              </a:ext>
            </a:extLst>
          </p:cNvPr>
          <p:cNvPicPr>
            <a:picLocks noChangeAspect="1"/>
          </p:cNvPicPr>
          <p:nvPr/>
        </p:nvPicPr>
        <p:blipFill rotWithShape="1">
          <a:blip r:embed="rId4">
            <a:clrChange>
              <a:clrFrom>
                <a:srgbClr val="6D7985"/>
              </a:clrFrom>
              <a:clrTo>
                <a:srgbClr val="6D7985">
                  <a:alpha val="0"/>
                </a:srgbClr>
              </a:clrTo>
            </a:clrChange>
            <a:extLst>
              <a:ext uri="{28A0092B-C50C-407E-A947-70E740481C1C}">
                <a14:useLocalDpi xmlns:a14="http://schemas.microsoft.com/office/drawing/2010/main" val="0"/>
              </a:ext>
            </a:extLst>
          </a:blip>
          <a:srcRect l="6271" r="4262" b="25078"/>
          <a:stretch/>
        </p:blipFill>
        <p:spPr>
          <a:xfrm>
            <a:off x="3102814" y="3657601"/>
            <a:ext cx="1630680" cy="1821180"/>
          </a:xfrm>
          <a:prstGeom prst="rect">
            <a:avLst/>
          </a:prstGeom>
        </p:spPr>
      </p:pic>
      <p:pic>
        <p:nvPicPr>
          <p:cNvPr id="12" name="그림 11">
            <a:extLst>
              <a:ext uri="{FF2B5EF4-FFF2-40B4-BE49-F238E27FC236}">
                <a16:creationId xmlns:a16="http://schemas.microsoft.com/office/drawing/2014/main" id="{0F1998CF-7DE9-D451-A689-70CFD726A921}"/>
              </a:ext>
            </a:extLst>
          </p:cNvPr>
          <p:cNvPicPr>
            <a:picLocks noChangeAspect="1"/>
          </p:cNvPicPr>
          <p:nvPr/>
        </p:nvPicPr>
        <p:blipFill rotWithShape="1">
          <a:blip r:embed="rId5"/>
          <a:srcRect l="3592" t="904" r="2717" b="25791"/>
          <a:stretch/>
        </p:blipFill>
        <p:spPr>
          <a:xfrm>
            <a:off x="6355080" y="2651760"/>
            <a:ext cx="2366139" cy="2468880"/>
          </a:xfrm>
          <a:prstGeom prst="rect">
            <a:avLst/>
          </a:prstGeom>
        </p:spPr>
      </p:pic>
      <p:pic>
        <p:nvPicPr>
          <p:cNvPr id="14" name="그림 13">
            <a:extLst>
              <a:ext uri="{FF2B5EF4-FFF2-40B4-BE49-F238E27FC236}">
                <a16:creationId xmlns:a16="http://schemas.microsoft.com/office/drawing/2014/main" id="{246956FA-A716-45E4-A214-3FCA18692856}"/>
              </a:ext>
            </a:extLst>
          </p:cNvPr>
          <p:cNvPicPr>
            <a:picLocks noChangeAspect="1"/>
          </p:cNvPicPr>
          <p:nvPr/>
        </p:nvPicPr>
        <p:blipFill>
          <a:blip r:embed="rId6"/>
          <a:stretch>
            <a:fillRect/>
          </a:stretch>
        </p:blipFill>
        <p:spPr>
          <a:xfrm>
            <a:off x="4347684" y="2651760"/>
            <a:ext cx="1859600" cy="2480053"/>
          </a:xfrm>
          <a:prstGeom prst="rect">
            <a:avLst/>
          </a:prstGeom>
        </p:spPr>
      </p:pic>
    </p:spTree>
    <p:extLst>
      <p:ext uri="{BB962C8B-B14F-4D97-AF65-F5344CB8AC3E}">
        <p14:creationId xmlns:p14="http://schemas.microsoft.com/office/powerpoint/2010/main" val="1877768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9DA56A8-2017-08A3-37EA-3F0166FF952C}"/>
              </a:ext>
            </a:extLst>
          </p:cNvPr>
          <p:cNvPicPr>
            <a:picLocks noChangeAspect="1"/>
          </p:cNvPicPr>
          <p:nvPr/>
        </p:nvPicPr>
        <p:blipFill>
          <a:blip r:embed="rId2"/>
          <a:stretch>
            <a:fillRect/>
          </a:stretch>
        </p:blipFill>
        <p:spPr>
          <a:xfrm>
            <a:off x="3386137" y="1995487"/>
            <a:ext cx="5419725" cy="2867025"/>
          </a:xfrm>
          <a:prstGeom prst="rect">
            <a:avLst/>
          </a:prstGeom>
        </p:spPr>
      </p:pic>
      <p:sp>
        <p:nvSpPr>
          <p:cNvPr id="5" name="TextBox 4">
            <a:extLst>
              <a:ext uri="{FF2B5EF4-FFF2-40B4-BE49-F238E27FC236}">
                <a16:creationId xmlns:a16="http://schemas.microsoft.com/office/drawing/2014/main" id="{76F8DB69-C701-B205-3009-B5FD83C37C9B}"/>
              </a:ext>
            </a:extLst>
          </p:cNvPr>
          <p:cNvSpPr txBox="1"/>
          <p:nvPr/>
        </p:nvSpPr>
        <p:spPr>
          <a:xfrm>
            <a:off x="895350" y="596384"/>
            <a:ext cx="6096000" cy="369332"/>
          </a:xfrm>
          <a:prstGeom prst="rect">
            <a:avLst/>
          </a:prstGeom>
          <a:noFill/>
        </p:spPr>
        <p:txBody>
          <a:bodyPr wrap="square">
            <a:spAutoFit/>
          </a:bodyPr>
          <a:lstStyle/>
          <a:p>
            <a:r>
              <a:rPr lang="en-US" altLang="ko-KR"/>
              <a:t>Circuits Syst Signal Process (2017) 36:1586–1603</a:t>
            </a:r>
            <a:endParaRPr lang="ko-KR" altLang="en-US"/>
          </a:p>
        </p:txBody>
      </p:sp>
    </p:spTree>
    <p:extLst>
      <p:ext uri="{BB962C8B-B14F-4D97-AF65-F5344CB8AC3E}">
        <p14:creationId xmlns:p14="http://schemas.microsoft.com/office/powerpoint/2010/main" val="149531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DF31B4F-6D64-8866-46FE-23434E6556CD}"/>
              </a:ext>
            </a:extLst>
          </p:cNvPr>
          <p:cNvPicPr>
            <a:picLocks noChangeAspect="1"/>
          </p:cNvPicPr>
          <p:nvPr/>
        </p:nvPicPr>
        <p:blipFill>
          <a:blip r:embed="rId2"/>
          <a:stretch>
            <a:fillRect/>
          </a:stretch>
        </p:blipFill>
        <p:spPr>
          <a:xfrm>
            <a:off x="3429000" y="1633537"/>
            <a:ext cx="5334000" cy="3590925"/>
          </a:xfrm>
          <a:prstGeom prst="rect">
            <a:avLst/>
          </a:prstGeom>
        </p:spPr>
      </p:pic>
      <p:sp>
        <p:nvSpPr>
          <p:cNvPr id="5" name="TextBox 4">
            <a:extLst>
              <a:ext uri="{FF2B5EF4-FFF2-40B4-BE49-F238E27FC236}">
                <a16:creationId xmlns:a16="http://schemas.microsoft.com/office/drawing/2014/main" id="{7AE7ACC6-2EF0-1E64-586D-295DA0CF5C23}"/>
              </a:ext>
            </a:extLst>
          </p:cNvPr>
          <p:cNvSpPr txBox="1"/>
          <p:nvPr/>
        </p:nvSpPr>
        <p:spPr>
          <a:xfrm>
            <a:off x="990600" y="505510"/>
            <a:ext cx="6096000" cy="646331"/>
          </a:xfrm>
          <a:prstGeom prst="rect">
            <a:avLst/>
          </a:prstGeom>
          <a:noFill/>
        </p:spPr>
        <p:txBody>
          <a:bodyPr wrap="square">
            <a:spAutoFit/>
          </a:bodyPr>
          <a:lstStyle/>
          <a:p>
            <a:r>
              <a:rPr lang="en-US" altLang="ko-KR"/>
              <a:t>Journal of The Korea Society of Computer and Information Vol. 21 No. 3, pp. 91-96, March 2016</a:t>
            </a:r>
            <a:endParaRPr lang="ko-KR" altLang="en-US"/>
          </a:p>
        </p:txBody>
      </p:sp>
      <p:sp>
        <p:nvSpPr>
          <p:cNvPr id="7" name="TextBox 6">
            <a:extLst>
              <a:ext uri="{FF2B5EF4-FFF2-40B4-BE49-F238E27FC236}">
                <a16:creationId xmlns:a16="http://schemas.microsoft.com/office/drawing/2014/main" id="{27691FCA-1AFC-3689-6A52-A6FCD01B269C}"/>
              </a:ext>
            </a:extLst>
          </p:cNvPr>
          <p:cNvSpPr txBox="1"/>
          <p:nvPr/>
        </p:nvSpPr>
        <p:spPr>
          <a:xfrm>
            <a:off x="609600" y="2444234"/>
            <a:ext cx="6096000" cy="369332"/>
          </a:xfrm>
          <a:prstGeom prst="rect">
            <a:avLst/>
          </a:prstGeom>
          <a:noFill/>
        </p:spPr>
        <p:txBody>
          <a:bodyPr wrap="square">
            <a:spAutoFit/>
          </a:bodyPr>
          <a:lstStyle/>
          <a:p>
            <a:r>
              <a:rPr lang="en-US" altLang="ko-KR"/>
              <a:t>5.6[dB]</a:t>
            </a:r>
            <a:r>
              <a:rPr lang="ko-KR" altLang="en-US"/>
              <a:t>의 소음을 감소</a:t>
            </a:r>
          </a:p>
        </p:txBody>
      </p:sp>
    </p:spTree>
    <p:extLst>
      <p:ext uri="{BB962C8B-B14F-4D97-AF65-F5344CB8AC3E}">
        <p14:creationId xmlns:p14="http://schemas.microsoft.com/office/powerpoint/2010/main" val="3756132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315C512-9A5D-0192-7126-564F17DB8804}"/>
              </a:ext>
            </a:extLst>
          </p:cNvPr>
          <p:cNvPicPr>
            <a:picLocks noChangeAspect="1"/>
          </p:cNvPicPr>
          <p:nvPr/>
        </p:nvPicPr>
        <p:blipFill>
          <a:blip r:embed="rId2"/>
          <a:stretch>
            <a:fillRect/>
          </a:stretch>
        </p:blipFill>
        <p:spPr>
          <a:xfrm>
            <a:off x="957995" y="1763224"/>
            <a:ext cx="3476625" cy="4105275"/>
          </a:xfrm>
          <a:prstGeom prst="rect">
            <a:avLst/>
          </a:prstGeom>
        </p:spPr>
      </p:pic>
      <p:pic>
        <p:nvPicPr>
          <p:cNvPr id="5" name="그림 4">
            <a:extLst>
              <a:ext uri="{FF2B5EF4-FFF2-40B4-BE49-F238E27FC236}">
                <a16:creationId xmlns:a16="http://schemas.microsoft.com/office/drawing/2014/main" id="{C0591A7C-5ABA-CEA7-E4E0-6D8631FF356D}"/>
              </a:ext>
            </a:extLst>
          </p:cNvPr>
          <p:cNvPicPr>
            <a:picLocks noChangeAspect="1"/>
          </p:cNvPicPr>
          <p:nvPr/>
        </p:nvPicPr>
        <p:blipFill>
          <a:blip r:embed="rId3"/>
          <a:stretch>
            <a:fillRect/>
          </a:stretch>
        </p:blipFill>
        <p:spPr>
          <a:xfrm>
            <a:off x="5833696" y="1963615"/>
            <a:ext cx="4533900" cy="3352800"/>
          </a:xfrm>
          <a:prstGeom prst="rect">
            <a:avLst/>
          </a:prstGeom>
        </p:spPr>
      </p:pic>
      <p:sp>
        <p:nvSpPr>
          <p:cNvPr id="7" name="TextBox 6">
            <a:extLst>
              <a:ext uri="{FF2B5EF4-FFF2-40B4-BE49-F238E27FC236}">
                <a16:creationId xmlns:a16="http://schemas.microsoft.com/office/drawing/2014/main" id="{7D61221D-0C71-D308-D14F-9C1EEF8C4859}"/>
              </a:ext>
            </a:extLst>
          </p:cNvPr>
          <p:cNvSpPr txBox="1"/>
          <p:nvPr/>
        </p:nvSpPr>
        <p:spPr>
          <a:xfrm>
            <a:off x="742950" y="527836"/>
            <a:ext cx="6096000" cy="923330"/>
          </a:xfrm>
          <a:prstGeom prst="rect">
            <a:avLst/>
          </a:prstGeom>
          <a:noFill/>
        </p:spPr>
        <p:txBody>
          <a:bodyPr wrap="square">
            <a:spAutoFit/>
          </a:bodyPr>
          <a:lstStyle/>
          <a:p>
            <a:r>
              <a:rPr lang="en-US" altLang="ko-KR"/>
              <a:t>International Journal of Electrical and Electronic Engineering &amp; Telecommunications Vol. 8, No. 6, November 2019</a:t>
            </a:r>
            <a:endParaRPr lang="ko-KR" altLang="en-US"/>
          </a:p>
        </p:txBody>
      </p:sp>
      <p:sp>
        <p:nvSpPr>
          <p:cNvPr id="9" name="TextBox 8">
            <a:extLst>
              <a:ext uri="{FF2B5EF4-FFF2-40B4-BE49-F238E27FC236}">
                <a16:creationId xmlns:a16="http://schemas.microsoft.com/office/drawing/2014/main" id="{9608D902-5065-B635-4D57-C733925296C6}"/>
              </a:ext>
            </a:extLst>
          </p:cNvPr>
          <p:cNvSpPr txBox="1"/>
          <p:nvPr/>
        </p:nvSpPr>
        <p:spPr>
          <a:xfrm>
            <a:off x="3192780" y="1266500"/>
            <a:ext cx="6096000" cy="369332"/>
          </a:xfrm>
          <a:prstGeom prst="rect">
            <a:avLst/>
          </a:prstGeom>
          <a:noFill/>
        </p:spPr>
        <p:txBody>
          <a:bodyPr wrap="square">
            <a:spAutoFit/>
          </a:bodyPr>
          <a:lstStyle/>
          <a:p>
            <a:r>
              <a:rPr lang="en-US" altLang="ko-KR"/>
              <a:t>attenuate the noise level about 15 dB</a:t>
            </a:r>
            <a:endParaRPr lang="ko-KR" altLang="en-US"/>
          </a:p>
        </p:txBody>
      </p:sp>
      <p:pic>
        <p:nvPicPr>
          <p:cNvPr id="11" name="그림 10">
            <a:extLst>
              <a:ext uri="{FF2B5EF4-FFF2-40B4-BE49-F238E27FC236}">
                <a16:creationId xmlns:a16="http://schemas.microsoft.com/office/drawing/2014/main" id="{6E42A582-02E9-F194-CB13-B6274C475E05}"/>
              </a:ext>
            </a:extLst>
          </p:cNvPr>
          <p:cNvPicPr>
            <a:picLocks noChangeAspect="1"/>
          </p:cNvPicPr>
          <p:nvPr/>
        </p:nvPicPr>
        <p:blipFill>
          <a:blip r:embed="rId4"/>
          <a:stretch>
            <a:fillRect/>
          </a:stretch>
        </p:blipFill>
        <p:spPr>
          <a:xfrm>
            <a:off x="7566661" y="271610"/>
            <a:ext cx="1981200" cy="1692005"/>
          </a:xfrm>
          <a:prstGeom prst="rect">
            <a:avLst/>
          </a:prstGeom>
        </p:spPr>
      </p:pic>
    </p:spTree>
    <p:extLst>
      <p:ext uri="{BB962C8B-B14F-4D97-AF65-F5344CB8AC3E}">
        <p14:creationId xmlns:p14="http://schemas.microsoft.com/office/powerpoint/2010/main" val="3694302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A6BCA51-EE4C-7423-8105-D93AFBD52E73}"/>
              </a:ext>
            </a:extLst>
          </p:cNvPr>
          <p:cNvPicPr>
            <a:picLocks noChangeAspect="1"/>
          </p:cNvPicPr>
          <p:nvPr/>
        </p:nvPicPr>
        <p:blipFill>
          <a:blip r:embed="rId2"/>
          <a:stretch>
            <a:fillRect/>
          </a:stretch>
        </p:blipFill>
        <p:spPr>
          <a:xfrm>
            <a:off x="8429625" y="3767137"/>
            <a:ext cx="2933700" cy="2200275"/>
          </a:xfrm>
          <a:prstGeom prst="rect">
            <a:avLst/>
          </a:prstGeom>
        </p:spPr>
      </p:pic>
      <p:pic>
        <p:nvPicPr>
          <p:cNvPr id="5" name="그림 4">
            <a:extLst>
              <a:ext uri="{FF2B5EF4-FFF2-40B4-BE49-F238E27FC236}">
                <a16:creationId xmlns:a16="http://schemas.microsoft.com/office/drawing/2014/main" id="{0BC091C6-9EC7-EEC5-DAE6-1E28CCD98A21}"/>
              </a:ext>
            </a:extLst>
          </p:cNvPr>
          <p:cNvPicPr>
            <a:picLocks noChangeAspect="1"/>
          </p:cNvPicPr>
          <p:nvPr/>
        </p:nvPicPr>
        <p:blipFill>
          <a:blip r:embed="rId3"/>
          <a:stretch>
            <a:fillRect/>
          </a:stretch>
        </p:blipFill>
        <p:spPr>
          <a:xfrm>
            <a:off x="1028700" y="2719387"/>
            <a:ext cx="5934075" cy="2981325"/>
          </a:xfrm>
          <a:prstGeom prst="rect">
            <a:avLst/>
          </a:prstGeom>
        </p:spPr>
      </p:pic>
    </p:spTree>
    <p:extLst>
      <p:ext uri="{BB962C8B-B14F-4D97-AF65-F5344CB8AC3E}">
        <p14:creationId xmlns:p14="http://schemas.microsoft.com/office/powerpoint/2010/main" val="1524453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E9FF34B-5080-88C2-E488-F86A8EF56041}"/>
              </a:ext>
            </a:extLst>
          </p:cNvPr>
          <p:cNvPicPr>
            <a:picLocks noChangeAspect="1"/>
          </p:cNvPicPr>
          <p:nvPr/>
        </p:nvPicPr>
        <p:blipFill>
          <a:blip r:embed="rId2"/>
          <a:stretch>
            <a:fillRect/>
          </a:stretch>
        </p:blipFill>
        <p:spPr>
          <a:xfrm>
            <a:off x="4429125" y="2224087"/>
            <a:ext cx="3333750" cy="2409825"/>
          </a:xfrm>
          <a:prstGeom prst="rect">
            <a:avLst/>
          </a:prstGeom>
        </p:spPr>
      </p:pic>
      <p:sp>
        <p:nvSpPr>
          <p:cNvPr id="5" name="TextBox 4">
            <a:extLst>
              <a:ext uri="{FF2B5EF4-FFF2-40B4-BE49-F238E27FC236}">
                <a16:creationId xmlns:a16="http://schemas.microsoft.com/office/drawing/2014/main" id="{0E735439-DC6C-FC0A-76A2-2FBD598BF1F5}"/>
              </a:ext>
            </a:extLst>
          </p:cNvPr>
          <p:cNvSpPr txBox="1"/>
          <p:nvPr/>
        </p:nvSpPr>
        <p:spPr>
          <a:xfrm>
            <a:off x="581025" y="705535"/>
            <a:ext cx="6096000" cy="646331"/>
          </a:xfrm>
          <a:prstGeom prst="rect">
            <a:avLst/>
          </a:prstGeom>
          <a:noFill/>
        </p:spPr>
        <p:txBody>
          <a:bodyPr wrap="square">
            <a:spAutoFit/>
          </a:bodyPr>
          <a:lstStyle/>
          <a:p>
            <a:r>
              <a:rPr lang="en-US" altLang="ko-KR"/>
              <a:t>8th International Symposium on Image and Signal Processing and Analysis (ISPA 2013)</a:t>
            </a:r>
            <a:endParaRPr lang="ko-KR" altLang="en-US"/>
          </a:p>
        </p:txBody>
      </p:sp>
      <p:pic>
        <p:nvPicPr>
          <p:cNvPr id="7" name="그림 6">
            <a:extLst>
              <a:ext uri="{FF2B5EF4-FFF2-40B4-BE49-F238E27FC236}">
                <a16:creationId xmlns:a16="http://schemas.microsoft.com/office/drawing/2014/main" id="{006D1BF5-B1DB-A5DF-FED1-300D3A26257D}"/>
              </a:ext>
            </a:extLst>
          </p:cNvPr>
          <p:cNvPicPr>
            <a:picLocks noChangeAspect="1"/>
          </p:cNvPicPr>
          <p:nvPr/>
        </p:nvPicPr>
        <p:blipFill>
          <a:blip r:embed="rId3"/>
          <a:stretch>
            <a:fillRect/>
          </a:stretch>
        </p:blipFill>
        <p:spPr>
          <a:xfrm>
            <a:off x="1971675" y="4633912"/>
            <a:ext cx="2857500" cy="2171700"/>
          </a:xfrm>
          <a:prstGeom prst="rect">
            <a:avLst/>
          </a:prstGeom>
        </p:spPr>
      </p:pic>
      <p:sp>
        <p:nvSpPr>
          <p:cNvPr id="9" name="TextBox 8">
            <a:extLst>
              <a:ext uri="{FF2B5EF4-FFF2-40B4-BE49-F238E27FC236}">
                <a16:creationId xmlns:a16="http://schemas.microsoft.com/office/drawing/2014/main" id="{8B69395B-5E89-0F35-24E6-8950FE005F3E}"/>
              </a:ext>
            </a:extLst>
          </p:cNvPr>
          <p:cNvSpPr txBox="1"/>
          <p:nvPr/>
        </p:nvSpPr>
        <p:spPr>
          <a:xfrm>
            <a:off x="4943475" y="5524500"/>
            <a:ext cx="6096000" cy="646331"/>
          </a:xfrm>
          <a:prstGeom prst="rect">
            <a:avLst/>
          </a:prstGeom>
          <a:noFill/>
        </p:spPr>
        <p:txBody>
          <a:bodyPr wrap="square">
            <a:spAutoFit/>
          </a:bodyPr>
          <a:lstStyle/>
          <a:p>
            <a:r>
              <a:rPr lang="en-US" altLang="ko-KR"/>
              <a:t>https://doi.org/10.1017/ATSIP.2012.4 1 Published online by Cambridge University Press</a:t>
            </a:r>
            <a:endParaRPr lang="ko-KR" altLang="en-US"/>
          </a:p>
        </p:txBody>
      </p:sp>
      <p:sp>
        <p:nvSpPr>
          <p:cNvPr id="11" name="TextBox 10">
            <a:extLst>
              <a:ext uri="{FF2B5EF4-FFF2-40B4-BE49-F238E27FC236}">
                <a16:creationId xmlns:a16="http://schemas.microsoft.com/office/drawing/2014/main" id="{FAB8136F-43E7-E051-FFC0-FC509E37D062}"/>
              </a:ext>
            </a:extLst>
          </p:cNvPr>
          <p:cNvSpPr txBox="1"/>
          <p:nvPr/>
        </p:nvSpPr>
        <p:spPr>
          <a:xfrm>
            <a:off x="5570220" y="6152465"/>
            <a:ext cx="6096000" cy="369332"/>
          </a:xfrm>
          <a:prstGeom prst="rect">
            <a:avLst/>
          </a:prstGeom>
          <a:noFill/>
        </p:spPr>
        <p:txBody>
          <a:bodyPr wrap="square">
            <a:spAutoFit/>
          </a:bodyPr>
          <a:lstStyle/>
          <a:p>
            <a:r>
              <a:rPr lang="en-US" altLang="ko-KR"/>
              <a:t>1 × 2 × 2</a:t>
            </a:r>
            <a:endParaRPr lang="ko-KR" altLang="en-US"/>
          </a:p>
        </p:txBody>
      </p:sp>
      <p:sp>
        <p:nvSpPr>
          <p:cNvPr id="13" name="TextBox 12">
            <a:extLst>
              <a:ext uri="{FF2B5EF4-FFF2-40B4-BE49-F238E27FC236}">
                <a16:creationId xmlns:a16="http://schemas.microsoft.com/office/drawing/2014/main" id="{1548FA6F-4259-9DED-EC3F-25ABE3BCC2A7}"/>
              </a:ext>
            </a:extLst>
          </p:cNvPr>
          <p:cNvSpPr txBox="1"/>
          <p:nvPr/>
        </p:nvSpPr>
        <p:spPr>
          <a:xfrm>
            <a:off x="4991100" y="4756040"/>
            <a:ext cx="6096000" cy="646331"/>
          </a:xfrm>
          <a:prstGeom prst="rect">
            <a:avLst/>
          </a:prstGeom>
          <a:noFill/>
        </p:spPr>
        <p:txBody>
          <a:bodyPr wrap="square">
            <a:spAutoFit/>
          </a:bodyPr>
          <a:lstStyle/>
          <a:p>
            <a:r>
              <a:rPr lang="en-US" altLang="ko-KR"/>
              <a:t>noise reduction at the left ear of KEMAR is about 5–10 dB</a:t>
            </a:r>
            <a:endParaRPr lang="ko-KR" altLang="en-US"/>
          </a:p>
        </p:txBody>
      </p:sp>
    </p:spTree>
    <p:extLst>
      <p:ext uri="{BB962C8B-B14F-4D97-AF65-F5344CB8AC3E}">
        <p14:creationId xmlns:p14="http://schemas.microsoft.com/office/powerpoint/2010/main" val="3887069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0BA4CA-537D-80F5-5249-C74EB3E7D0C9}"/>
              </a:ext>
            </a:extLst>
          </p:cNvPr>
          <p:cNvSpPr txBox="1"/>
          <p:nvPr/>
        </p:nvSpPr>
        <p:spPr>
          <a:xfrm>
            <a:off x="1085850" y="605909"/>
            <a:ext cx="6096000" cy="369332"/>
          </a:xfrm>
          <a:prstGeom prst="rect">
            <a:avLst/>
          </a:prstGeom>
          <a:noFill/>
        </p:spPr>
        <p:txBody>
          <a:bodyPr wrap="square">
            <a:spAutoFit/>
          </a:bodyPr>
          <a:lstStyle/>
          <a:p>
            <a:r>
              <a:rPr lang="ko-KR" altLang="en-US"/>
              <a:t>능동형 방음벽 </a:t>
            </a:r>
          </a:p>
        </p:txBody>
      </p:sp>
      <p:sp>
        <p:nvSpPr>
          <p:cNvPr id="5" name="TextBox 4">
            <a:extLst>
              <a:ext uri="{FF2B5EF4-FFF2-40B4-BE49-F238E27FC236}">
                <a16:creationId xmlns:a16="http://schemas.microsoft.com/office/drawing/2014/main" id="{43C6363A-783C-50D2-4570-ED843A494342}"/>
              </a:ext>
            </a:extLst>
          </p:cNvPr>
          <p:cNvSpPr txBox="1"/>
          <p:nvPr/>
        </p:nvSpPr>
        <p:spPr>
          <a:xfrm>
            <a:off x="714375" y="1101209"/>
            <a:ext cx="6096000" cy="369332"/>
          </a:xfrm>
          <a:prstGeom prst="rect">
            <a:avLst/>
          </a:prstGeom>
          <a:noFill/>
        </p:spPr>
        <p:txBody>
          <a:bodyPr wrap="square">
            <a:spAutoFit/>
          </a:bodyPr>
          <a:lstStyle/>
          <a:p>
            <a:r>
              <a:rPr lang="en-US" altLang="ko-KR"/>
              <a:t>Active Noise Control Barrier</a:t>
            </a:r>
            <a:endParaRPr lang="ko-KR" altLang="en-US"/>
          </a:p>
        </p:txBody>
      </p:sp>
    </p:spTree>
    <p:extLst>
      <p:ext uri="{BB962C8B-B14F-4D97-AF65-F5344CB8AC3E}">
        <p14:creationId xmlns:p14="http://schemas.microsoft.com/office/powerpoint/2010/main" val="180619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C7B8EB-A0F1-7D5C-4792-B57BD3F70C4E}"/>
              </a:ext>
            </a:extLst>
          </p:cNvPr>
          <p:cNvSpPr txBox="1"/>
          <p:nvPr/>
        </p:nvSpPr>
        <p:spPr>
          <a:xfrm>
            <a:off x="644768" y="4251419"/>
            <a:ext cx="6096000" cy="369332"/>
          </a:xfrm>
          <a:prstGeom prst="rect">
            <a:avLst/>
          </a:prstGeom>
          <a:noFill/>
        </p:spPr>
        <p:txBody>
          <a:bodyPr wrap="square">
            <a:spAutoFit/>
          </a:bodyPr>
          <a:lstStyle/>
          <a:p>
            <a:r>
              <a:rPr lang="ko-KR" altLang="en-US"/>
              <a:t>https://www.youtube.com/watch?v=vvK18bjlVP4</a:t>
            </a:r>
          </a:p>
        </p:txBody>
      </p:sp>
      <p:pic>
        <p:nvPicPr>
          <p:cNvPr id="3" name="그림 2">
            <a:extLst>
              <a:ext uri="{FF2B5EF4-FFF2-40B4-BE49-F238E27FC236}">
                <a16:creationId xmlns:a16="http://schemas.microsoft.com/office/drawing/2014/main" id="{EB0B3293-B6D8-5047-0875-3C92B59422A2}"/>
              </a:ext>
            </a:extLst>
          </p:cNvPr>
          <p:cNvPicPr>
            <a:picLocks noChangeAspect="1"/>
          </p:cNvPicPr>
          <p:nvPr/>
        </p:nvPicPr>
        <p:blipFill>
          <a:blip r:embed="rId2"/>
          <a:stretch>
            <a:fillRect/>
          </a:stretch>
        </p:blipFill>
        <p:spPr>
          <a:xfrm>
            <a:off x="644768" y="869706"/>
            <a:ext cx="5781675" cy="3219450"/>
          </a:xfrm>
          <a:prstGeom prst="rect">
            <a:avLst/>
          </a:prstGeom>
        </p:spPr>
      </p:pic>
      <p:sp>
        <p:nvSpPr>
          <p:cNvPr id="4" name="TextBox 3">
            <a:extLst>
              <a:ext uri="{FF2B5EF4-FFF2-40B4-BE49-F238E27FC236}">
                <a16:creationId xmlns:a16="http://schemas.microsoft.com/office/drawing/2014/main" id="{DE2E8819-EE17-8A57-5830-022CD1FFA9A3}"/>
              </a:ext>
            </a:extLst>
          </p:cNvPr>
          <p:cNvSpPr txBox="1"/>
          <p:nvPr/>
        </p:nvSpPr>
        <p:spPr>
          <a:xfrm>
            <a:off x="644768" y="4783014"/>
            <a:ext cx="6312947" cy="646331"/>
          </a:xfrm>
          <a:prstGeom prst="rect">
            <a:avLst/>
          </a:prstGeom>
          <a:noFill/>
        </p:spPr>
        <p:txBody>
          <a:bodyPr wrap="none" rtlCol="0">
            <a:spAutoFit/>
          </a:bodyPr>
          <a:lstStyle/>
          <a:p>
            <a:r>
              <a:rPr lang="ko-KR" altLang="en-US"/>
              <a:t>방음벽 </a:t>
            </a:r>
            <a:r>
              <a:rPr lang="en-US" altLang="ko-KR"/>
              <a:t>60,  </a:t>
            </a:r>
            <a:r>
              <a:rPr lang="ko-KR" altLang="en-US"/>
              <a:t>방음터널 </a:t>
            </a:r>
            <a:r>
              <a:rPr lang="en-US" altLang="ko-KR"/>
              <a:t>44  </a:t>
            </a:r>
            <a:r>
              <a:rPr lang="ko-KR" altLang="en-US"/>
              <a:t>학교보건법 시행규칙 기준 </a:t>
            </a:r>
            <a:r>
              <a:rPr lang="en-US" altLang="ko-KR"/>
              <a:t>55dBA</a:t>
            </a:r>
          </a:p>
          <a:p>
            <a:r>
              <a:rPr lang="en-US" altLang="ko-KR"/>
              <a:t> </a:t>
            </a:r>
            <a:endParaRPr lang="ko-KR" altLang="en-US"/>
          </a:p>
        </p:txBody>
      </p:sp>
      <p:pic>
        <p:nvPicPr>
          <p:cNvPr id="5" name="Picture 2" descr="환경과학원,건설기계 관리강화로 공사장 소음 저감 &lt; 환경뉴스 &lt; 기사본문 - 환경방송">
            <a:extLst>
              <a:ext uri="{FF2B5EF4-FFF2-40B4-BE49-F238E27FC236}">
                <a16:creationId xmlns:a16="http://schemas.microsoft.com/office/drawing/2014/main" id="{2D7D5527-6157-4975-5E0C-8C99EBC12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258" y="1647920"/>
            <a:ext cx="6677025" cy="3781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4B9B35-A479-EF92-663A-0C4CEB8CC5D0}"/>
              </a:ext>
            </a:extLst>
          </p:cNvPr>
          <p:cNvSpPr txBox="1"/>
          <p:nvPr/>
        </p:nvSpPr>
        <p:spPr>
          <a:xfrm>
            <a:off x="7584831" y="937847"/>
            <a:ext cx="6096000" cy="646331"/>
          </a:xfrm>
          <a:prstGeom prst="rect">
            <a:avLst/>
          </a:prstGeom>
          <a:noFill/>
        </p:spPr>
        <p:txBody>
          <a:bodyPr wrap="square">
            <a:spAutoFit/>
          </a:bodyPr>
          <a:lstStyle/>
          <a:p>
            <a:r>
              <a:rPr lang="ko-KR" altLang="en-US"/>
              <a:t>http://www.ecobs.co.kr/news/articleView.html?idxno=29175</a:t>
            </a:r>
          </a:p>
        </p:txBody>
      </p:sp>
    </p:spTree>
    <p:extLst>
      <p:ext uri="{BB962C8B-B14F-4D97-AF65-F5344CB8AC3E}">
        <p14:creationId xmlns:p14="http://schemas.microsoft.com/office/powerpoint/2010/main" val="773756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5C9FD85-05A8-BF49-4597-B693AC7C86BC}"/>
              </a:ext>
            </a:extLst>
          </p:cNvPr>
          <p:cNvPicPr>
            <a:picLocks noChangeAspect="1"/>
          </p:cNvPicPr>
          <p:nvPr/>
        </p:nvPicPr>
        <p:blipFill>
          <a:blip r:embed="rId2"/>
          <a:stretch>
            <a:fillRect/>
          </a:stretch>
        </p:blipFill>
        <p:spPr>
          <a:xfrm>
            <a:off x="3838575" y="1257300"/>
            <a:ext cx="3009900" cy="2171700"/>
          </a:xfrm>
          <a:prstGeom prst="rect">
            <a:avLst/>
          </a:prstGeom>
        </p:spPr>
      </p:pic>
      <p:sp>
        <p:nvSpPr>
          <p:cNvPr id="5" name="TextBox 4">
            <a:extLst>
              <a:ext uri="{FF2B5EF4-FFF2-40B4-BE49-F238E27FC236}">
                <a16:creationId xmlns:a16="http://schemas.microsoft.com/office/drawing/2014/main" id="{66400304-2060-F228-DC9A-36F82E32DEFA}"/>
              </a:ext>
            </a:extLst>
          </p:cNvPr>
          <p:cNvSpPr txBox="1"/>
          <p:nvPr/>
        </p:nvSpPr>
        <p:spPr>
          <a:xfrm>
            <a:off x="914400" y="701159"/>
            <a:ext cx="6096000" cy="369332"/>
          </a:xfrm>
          <a:prstGeom prst="rect">
            <a:avLst/>
          </a:prstGeom>
          <a:noFill/>
        </p:spPr>
        <p:txBody>
          <a:bodyPr wrap="square">
            <a:spAutoFit/>
          </a:bodyPr>
          <a:lstStyle/>
          <a:p>
            <a:r>
              <a:rPr lang="pt-BR" altLang="ko-KR"/>
              <a:t>J. Acoust. Soc. Am., Vol. 101, No. 6, June 1997</a:t>
            </a:r>
            <a:endParaRPr lang="ko-KR" altLang="en-US"/>
          </a:p>
        </p:txBody>
      </p:sp>
      <p:sp>
        <p:nvSpPr>
          <p:cNvPr id="7" name="TextBox 6">
            <a:extLst>
              <a:ext uri="{FF2B5EF4-FFF2-40B4-BE49-F238E27FC236}">
                <a16:creationId xmlns:a16="http://schemas.microsoft.com/office/drawing/2014/main" id="{4D2EC3D7-4DF4-CE29-6314-9BB882A0DE5D}"/>
              </a:ext>
            </a:extLst>
          </p:cNvPr>
          <p:cNvSpPr txBox="1"/>
          <p:nvPr/>
        </p:nvSpPr>
        <p:spPr>
          <a:xfrm>
            <a:off x="790575" y="1755925"/>
            <a:ext cx="6096000" cy="369332"/>
          </a:xfrm>
          <a:prstGeom prst="rect">
            <a:avLst/>
          </a:prstGeom>
          <a:noFill/>
        </p:spPr>
        <p:txBody>
          <a:bodyPr wrap="square">
            <a:spAutoFit/>
          </a:bodyPr>
          <a:lstStyle/>
          <a:p>
            <a:r>
              <a:rPr lang="ko-KR" altLang="en-US"/>
              <a:t>1997_garcia-bonito1997</a:t>
            </a:r>
          </a:p>
        </p:txBody>
      </p:sp>
      <p:pic>
        <p:nvPicPr>
          <p:cNvPr id="9" name="그림 8">
            <a:extLst>
              <a:ext uri="{FF2B5EF4-FFF2-40B4-BE49-F238E27FC236}">
                <a16:creationId xmlns:a16="http://schemas.microsoft.com/office/drawing/2014/main" id="{7FB48E81-7582-1863-747B-5D607E393AAC}"/>
              </a:ext>
            </a:extLst>
          </p:cNvPr>
          <p:cNvPicPr>
            <a:picLocks noChangeAspect="1"/>
          </p:cNvPicPr>
          <p:nvPr/>
        </p:nvPicPr>
        <p:blipFill>
          <a:blip r:embed="rId3"/>
          <a:stretch>
            <a:fillRect/>
          </a:stretch>
        </p:blipFill>
        <p:spPr>
          <a:xfrm>
            <a:off x="1307306" y="3781059"/>
            <a:ext cx="3709988" cy="2743566"/>
          </a:xfrm>
          <a:prstGeom prst="rect">
            <a:avLst/>
          </a:prstGeom>
        </p:spPr>
      </p:pic>
      <p:sp>
        <p:nvSpPr>
          <p:cNvPr id="11" name="TextBox 10">
            <a:extLst>
              <a:ext uri="{FF2B5EF4-FFF2-40B4-BE49-F238E27FC236}">
                <a16:creationId xmlns:a16="http://schemas.microsoft.com/office/drawing/2014/main" id="{74CC752C-4B3C-5EBF-F7A9-D57934460183}"/>
              </a:ext>
            </a:extLst>
          </p:cNvPr>
          <p:cNvSpPr txBox="1"/>
          <p:nvPr/>
        </p:nvSpPr>
        <p:spPr>
          <a:xfrm>
            <a:off x="5172075" y="5231368"/>
            <a:ext cx="6096000" cy="369332"/>
          </a:xfrm>
          <a:prstGeom prst="rect">
            <a:avLst/>
          </a:prstGeom>
          <a:noFill/>
        </p:spPr>
        <p:txBody>
          <a:bodyPr wrap="square">
            <a:spAutoFit/>
          </a:bodyPr>
          <a:lstStyle/>
          <a:p>
            <a:r>
              <a:rPr lang="en-US" altLang="ko-KR"/>
              <a:t>Appl. Sci. 2021, 11, 5033</a:t>
            </a:r>
            <a:endParaRPr lang="ko-KR" altLang="en-US"/>
          </a:p>
        </p:txBody>
      </p:sp>
      <p:sp>
        <p:nvSpPr>
          <p:cNvPr id="13" name="TextBox 12">
            <a:extLst>
              <a:ext uri="{FF2B5EF4-FFF2-40B4-BE49-F238E27FC236}">
                <a16:creationId xmlns:a16="http://schemas.microsoft.com/office/drawing/2014/main" id="{3F9DCDA9-944A-FFAE-A86B-205F52160B0E}"/>
              </a:ext>
            </a:extLst>
          </p:cNvPr>
          <p:cNvSpPr txBox="1"/>
          <p:nvPr/>
        </p:nvSpPr>
        <p:spPr>
          <a:xfrm>
            <a:off x="5095875" y="4335724"/>
            <a:ext cx="6096000" cy="646331"/>
          </a:xfrm>
          <a:prstGeom prst="rect">
            <a:avLst/>
          </a:prstGeom>
          <a:noFill/>
        </p:spPr>
        <p:txBody>
          <a:bodyPr wrap="square">
            <a:spAutoFit/>
          </a:bodyPr>
          <a:lstStyle/>
          <a:p>
            <a:r>
              <a:rPr lang="en-US" altLang="ko-KR"/>
              <a:t>noise reduction results using fixed and movable microphone structures were all below 15 dB</a:t>
            </a:r>
            <a:endParaRPr lang="ko-KR" altLang="en-US"/>
          </a:p>
        </p:txBody>
      </p:sp>
      <p:cxnSp>
        <p:nvCxnSpPr>
          <p:cNvPr id="15" name="직선 연결선 14">
            <a:extLst>
              <a:ext uri="{FF2B5EF4-FFF2-40B4-BE49-F238E27FC236}">
                <a16:creationId xmlns:a16="http://schemas.microsoft.com/office/drawing/2014/main" id="{D3B2D49D-68E1-DE60-0A38-AB7D89EE5D0A}"/>
              </a:ext>
            </a:extLst>
          </p:cNvPr>
          <p:cNvCxnSpPr/>
          <p:nvPr/>
        </p:nvCxnSpPr>
        <p:spPr>
          <a:xfrm>
            <a:off x="1457325" y="409575"/>
            <a:ext cx="5991225" cy="25146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AC44F5-3484-BEF6-E222-C500FFD8BB64}"/>
              </a:ext>
            </a:extLst>
          </p:cNvPr>
          <p:cNvSpPr txBox="1"/>
          <p:nvPr/>
        </p:nvSpPr>
        <p:spPr>
          <a:xfrm>
            <a:off x="7448550" y="2739509"/>
            <a:ext cx="1155766" cy="369332"/>
          </a:xfrm>
          <a:prstGeom prst="rect">
            <a:avLst/>
          </a:prstGeom>
          <a:noFill/>
        </p:spPr>
        <p:txBody>
          <a:bodyPr wrap="none" rtlCol="0">
            <a:spAutoFit/>
          </a:bodyPr>
          <a:lstStyle/>
          <a:p>
            <a:r>
              <a:rPr lang="en-US" altLang="ko-KR">
                <a:solidFill>
                  <a:srgbClr val="FF0000"/>
                </a:solidFill>
              </a:rPr>
              <a:t>too old!!!</a:t>
            </a:r>
            <a:endParaRPr lang="ko-KR" altLang="en-US">
              <a:solidFill>
                <a:srgbClr val="FF0000"/>
              </a:solidFill>
            </a:endParaRPr>
          </a:p>
        </p:txBody>
      </p:sp>
    </p:spTree>
    <p:extLst>
      <p:ext uri="{BB962C8B-B14F-4D97-AF65-F5344CB8AC3E}">
        <p14:creationId xmlns:p14="http://schemas.microsoft.com/office/powerpoint/2010/main" val="246873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52667BE-7E94-CCDD-19E0-90ED6023F202}"/>
              </a:ext>
            </a:extLst>
          </p:cNvPr>
          <p:cNvPicPr>
            <a:picLocks noChangeAspect="1"/>
          </p:cNvPicPr>
          <p:nvPr/>
        </p:nvPicPr>
        <p:blipFill>
          <a:blip r:embed="rId2"/>
          <a:stretch>
            <a:fillRect/>
          </a:stretch>
        </p:blipFill>
        <p:spPr>
          <a:xfrm>
            <a:off x="4448175" y="2114550"/>
            <a:ext cx="3295650" cy="2628900"/>
          </a:xfrm>
          <a:prstGeom prst="rect">
            <a:avLst/>
          </a:prstGeom>
        </p:spPr>
      </p:pic>
      <p:pic>
        <p:nvPicPr>
          <p:cNvPr id="5" name="그림 4">
            <a:extLst>
              <a:ext uri="{FF2B5EF4-FFF2-40B4-BE49-F238E27FC236}">
                <a16:creationId xmlns:a16="http://schemas.microsoft.com/office/drawing/2014/main" id="{B2F58F7F-7403-149A-CD2A-0E64E3F97EB4}"/>
              </a:ext>
            </a:extLst>
          </p:cNvPr>
          <p:cNvPicPr>
            <a:picLocks noChangeAspect="1"/>
          </p:cNvPicPr>
          <p:nvPr/>
        </p:nvPicPr>
        <p:blipFill>
          <a:blip r:embed="rId3"/>
          <a:stretch>
            <a:fillRect/>
          </a:stretch>
        </p:blipFill>
        <p:spPr>
          <a:xfrm>
            <a:off x="8039100" y="1985962"/>
            <a:ext cx="3733800" cy="2657475"/>
          </a:xfrm>
          <a:prstGeom prst="rect">
            <a:avLst/>
          </a:prstGeom>
        </p:spPr>
      </p:pic>
      <p:pic>
        <p:nvPicPr>
          <p:cNvPr id="7" name="그림 6">
            <a:extLst>
              <a:ext uri="{FF2B5EF4-FFF2-40B4-BE49-F238E27FC236}">
                <a16:creationId xmlns:a16="http://schemas.microsoft.com/office/drawing/2014/main" id="{05F3D202-5775-06DF-2463-FFBD2DDB9F83}"/>
              </a:ext>
            </a:extLst>
          </p:cNvPr>
          <p:cNvPicPr>
            <a:picLocks noChangeAspect="1"/>
          </p:cNvPicPr>
          <p:nvPr/>
        </p:nvPicPr>
        <p:blipFill>
          <a:blip r:embed="rId4"/>
          <a:stretch>
            <a:fillRect/>
          </a:stretch>
        </p:blipFill>
        <p:spPr>
          <a:xfrm>
            <a:off x="-270668" y="1585912"/>
            <a:ext cx="4571205" cy="3910013"/>
          </a:xfrm>
          <a:prstGeom prst="rect">
            <a:avLst/>
          </a:prstGeom>
        </p:spPr>
      </p:pic>
    </p:spTree>
    <p:extLst>
      <p:ext uri="{BB962C8B-B14F-4D97-AF65-F5344CB8AC3E}">
        <p14:creationId xmlns:p14="http://schemas.microsoft.com/office/powerpoint/2010/main" val="1820047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그룹 77">
            <a:extLst>
              <a:ext uri="{FF2B5EF4-FFF2-40B4-BE49-F238E27FC236}">
                <a16:creationId xmlns:a16="http://schemas.microsoft.com/office/drawing/2014/main" id="{BFB828A1-2FCD-747A-5207-876E2573692E}"/>
              </a:ext>
            </a:extLst>
          </p:cNvPr>
          <p:cNvGrpSpPr/>
          <p:nvPr/>
        </p:nvGrpSpPr>
        <p:grpSpPr>
          <a:xfrm>
            <a:off x="680927" y="1824502"/>
            <a:ext cx="6135433" cy="956799"/>
            <a:chOff x="680927" y="1824502"/>
            <a:chExt cx="6135433" cy="956799"/>
          </a:xfrm>
        </p:grpSpPr>
        <p:grpSp>
          <p:nvGrpSpPr>
            <p:cNvPr id="41" name="그룹 40">
              <a:extLst>
                <a:ext uri="{FF2B5EF4-FFF2-40B4-BE49-F238E27FC236}">
                  <a16:creationId xmlns:a16="http://schemas.microsoft.com/office/drawing/2014/main" id="{3430226A-A6F7-E276-49BC-2FA88CF1FB1A}"/>
                </a:ext>
              </a:extLst>
            </p:cNvPr>
            <p:cNvGrpSpPr/>
            <p:nvPr/>
          </p:nvGrpSpPr>
          <p:grpSpPr>
            <a:xfrm>
              <a:off x="1216573" y="2170768"/>
              <a:ext cx="292099" cy="117903"/>
              <a:chOff x="993775" y="2028825"/>
              <a:chExt cx="517524" cy="219075"/>
            </a:xfrm>
            <a:noFill/>
          </p:grpSpPr>
          <p:sp>
            <p:nvSpPr>
              <p:cNvPr id="2" name="타원 1">
                <a:extLst>
                  <a:ext uri="{FF2B5EF4-FFF2-40B4-BE49-F238E27FC236}">
                    <a16:creationId xmlns:a16="http://schemas.microsoft.com/office/drawing/2014/main" id="{8AE59FCB-6F43-5CDA-0803-1A9B8217484E}"/>
                  </a:ext>
                </a:extLst>
              </p:cNvPr>
              <p:cNvSpPr/>
              <p:nvPr/>
            </p:nvSpPr>
            <p:spPr>
              <a:xfrm>
                <a:off x="993775" y="2057400"/>
                <a:ext cx="142875" cy="15240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tx1"/>
                  </a:solidFill>
                </a:endParaRPr>
              </a:p>
            </p:txBody>
          </p:sp>
          <p:cxnSp>
            <p:nvCxnSpPr>
              <p:cNvPr id="4" name="직선 연결선 3">
                <a:extLst>
                  <a:ext uri="{FF2B5EF4-FFF2-40B4-BE49-F238E27FC236}">
                    <a16:creationId xmlns:a16="http://schemas.microsoft.com/office/drawing/2014/main" id="{CB9100F9-BF57-D2B0-8509-E90BD3637130}"/>
                  </a:ext>
                </a:extLst>
              </p:cNvPr>
              <p:cNvCxnSpPr/>
              <p:nvPr/>
            </p:nvCxnSpPr>
            <p:spPr>
              <a:xfrm>
                <a:off x="1136650" y="2028825"/>
                <a:ext cx="0" cy="21907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B13679E3-3FDF-EB60-DC4E-D1320296B31C}"/>
                  </a:ext>
                </a:extLst>
              </p:cNvPr>
              <p:cNvCxnSpPr>
                <a:cxnSpLocks/>
                <a:stCxn id="2" idx="6"/>
              </p:cNvCxnSpPr>
              <p:nvPr/>
            </p:nvCxnSpPr>
            <p:spPr>
              <a:xfrm>
                <a:off x="1136650" y="2133600"/>
                <a:ext cx="37464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a16="http://schemas.microsoft.com/office/drawing/2014/main" id="{1A29F02F-026B-5CE7-E641-E86D0B295184}"/>
                </a:ext>
              </a:extLst>
            </p:cNvPr>
            <p:cNvSpPr/>
            <p:nvPr/>
          </p:nvSpPr>
          <p:spPr>
            <a:xfrm>
              <a:off x="1511297" y="2082800"/>
              <a:ext cx="476837" cy="533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Pre-</a:t>
              </a:r>
            </a:p>
            <a:p>
              <a:pPr algn="ctr"/>
              <a:r>
                <a:rPr lang="en-US" altLang="ko-KR" sz="800" b="1">
                  <a:solidFill>
                    <a:schemeClr val="tx1"/>
                  </a:solidFill>
                </a:rPr>
                <a:t>amplifier</a:t>
              </a:r>
              <a:endParaRPr lang="ko-KR" altLang="en-US" sz="800" b="1">
                <a:solidFill>
                  <a:schemeClr val="tx1"/>
                </a:solidFill>
              </a:endParaRPr>
            </a:p>
          </p:txBody>
        </p:sp>
        <p:sp>
          <p:nvSpPr>
            <p:cNvPr id="15" name="직사각형 14">
              <a:extLst>
                <a:ext uri="{FF2B5EF4-FFF2-40B4-BE49-F238E27FC236}">
                  <a16:creationId xmlns:a16="http://schemas.microsoft.com/office/drawing/2014/main" id="{474A6F3C-5FD1-2EA6-B762-67813068C614}"/>
                </a:ext>
              </a:extLst>
            </p:cNvPr>
            <p:cNvSpPr/>
            <p:nvPr/>
          </p:nvSpPr>
          <p:spPr>
            <a:xfrm>
              <a:off x="2137416" y="2082800"/>
              <a:ext cx="481100" cy="533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Anti-Aliasing filter</a:t>
              </a:r>
              <a:endParaRPr lang="ko-KR" altLang="en-US" sz="800" b="1">
                <a:solidFill>
                  <a:schemeClr val="tx1"/>
                </a:solidFill>
              </a:endParaRPr>
            </a:p>
          </p:txBody>
        </p:sp>
        <p:sp>
          <p:nvSpPr>
            <p:cNvPr id="16" name="직사각형 15">
              <a:extLst>
                <a:ext uri="{FF2B5EF4-FFF2-40B4-BE49-F238E27FC236}">
                  <a16:creationId xmlns:a16="http://schemas.microsoft.com/office/drawing/2014/main" id="{EE9E60A5-02D8-3472-28B4-5A24CBC16896}"/>
                </a:ext>
              </a:extLst>
            </p:cNvPr>
            <p:cNvSpPr/>
            <p:nvPr/>
          </p:nvSpPr>
          <p:spPr>
            <a:xfrm>
              <a:off x="2765424" y="2082800"/>
              <a:ext cx="374502"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ADC</a:t>
              </a:r>
              <a:endParaRPr lang="ko-KR" altLang="en-US" sz="800" b="1">
                <a:solidFill>
                  <a:schemeClr val="tx1"/>
                </a:solidFill>
              </a:endParaRPr>
            </a:p>
          </p:txBody>
        </p:sp>
        <p:sp>
          <p:nvSpPr>
            <p:cNvPr id="17" name="직사각형 16">
              <a:extLst>
                <a:ext uri="{FF2B5EF4-FFF2-40B4-BE49-F238E27FC236}">
                  <a16:creationId xmlns:a16="http://schemas.microsoft.com/office/drawing/2014/main" id="{CB30B936-D413-60DA-BEAD-359FDE9027A8}"/>
                </a:ext>
              </a:extLst>
            </p:cNvPr>
            <p:cNvSpPr/>
            <p:nvPr/>
          </p:nvSpPr>
          <p:spPr>
            <a:xfrm>
              <a:off x="3295816" y="2096502"/>
              <a:ext cx="416541" cy="5334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DSP</a:t>
              </a:r>
              <a:endParaRPr lang="ko-KR" altLang="en-US" sz="800" b="1">
                <a:solidFill>
                  <a:schemeClr val="tx1"/>
                </a:solidFill>
              </a:endParaRPr>
            </a:p>
          </p:txBody>
        </p:sp>
        <p:sp>
          <p:nvSpPr>
            <p:cNvPr id="18" name="직사각형 17">
              <a:extLst>
                <a:ext uri="{FF2B5EF4-FFF2-40B4-BE49-F238E27FC236}">
                  <a16:creationId xmlns:a16="http://schemas.microsoft.com/office/drawing/2014/main" id="{8B98237A-1DF1-DE22-658E-4D3D52EF3850}"/>
                </a:ext>
              </a:extLst>
            </p:cNvPr>
            <p:cNvSpPr/>
            <p:nvPr/>
          </p:nvSpPr>
          <p:spPr>
            <a:xfrm>
              <a:off x="3869756" y="2090152"/>
              <a:ext cx="374502"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DAC</a:t>
              </a:r>
              <a:endParaRPr lang="ko-KR" altLang="en-US" sz="800" b="1">
                <a:solidFill>
                  <a:schemeClr val="tx1"/>
                </a:solidFill>
              </a:endParaRPr>
            </a:p>
          </p:txBody>
        </p:sp>
        <p:sp>
          <p:nvSpPr>
            <p:cNvPr id="19" name="직사각형 18">
              <a:extLst>
                <a:ext uri="{FF2B5EF4-FFF2-40B4-BE49-F238E27FC236}">
                  <a16:creationId xmlns:a16="http://schemas.microsoft.com/office/drawing/2014/main" id="{3BFB3C1C-6580-6E92-D667-2CC8FA3A54A4}"/>
                </a:ext>
              </a:extLst>
            </p:cNvPr>
            <p:cNvSpPr/>
            <p:nvPr/>
          </p:nvSpPr>
          <p:spPr>
            <a:xfrm>
              <a:off x="4389657" y="2096502"/>
              <a:ext cx="577852" cy="533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Re-construct Filter</a:t>
              </a:r>
              <a:endParaRPr lang="ko-KR" altLang="en-US" sz="800" b="1">
                <a:solidFill>
                  <a:schemeClr val="tx1"/>
                </a:solidFill>
              </a:endParaRPr>
            </a:p>
          </p:txBody>
        </p:sp>
        <p:grpSp>
          <p:nvGrpSpPr>
            <p:cNvPr id="35" name="그룹 34">
              <a:extLst>
                <a:ext uri="{FF2B5EF4-FFF2-40B4-BE49-F238E27FC236}">
                  <a16:creationId xmlns:a16="http://schemas.microsoft.com/office/drawing/2014/main" id="{F5BEF058-2957-E2CA-C988-F982867A596F}"/>
                </a:ext>
              </a:extLst>
            </p:cNvPr>
            <p:cNvGrpSpPr/>
            <p:nvPr/>
          </p:nvGrpSpPr>
          <p:grpSpPr>
            <a:xfrm>
              <a:off x="5798193" y="2096502"/>
              <a:ext cx="101488" cy="204788"/>
              <a:chOff x="1646489" y="3707606"/>
              <a:chExt cx="122778" cy="273844"/>
            </a:xfrm>
          </p:grpSpPr>
          <p:sp>
            <p:nvSpPr>
              <p:cNvPr id="21" name="직사각형 20">
                <a:extLst>
                  <a:ext uri="{FF2B5EF4-FFF2-40B4-BE49-F238E27FC236}">
                    <a16:creationId xmlns:a16="http://schemas.microsoft.com/office/drawing/2014/main" id="{6DAC55A3-2357-66F6-22BB-A64DDC422E1D}"/>
                  </a:ext>
                </a:extLst>
              </p:cNvPr>
              <p:cNvSpPr/>
              <p:nvPr/>
            </p:nvSpPr>
            <p:spPr>
              <a:xfrm>
                <a:off x="1646489" y="3778249"/>
                <a:ext cx="55310" cy="133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973E7187-1005-AC90-1C52-37F0161F8CE2}"/>
                  </a:ext>
                </a:extLst>
              </p:cNvPr>
              <p:cNvCxnSpPr>
                <a:cxnSpLocks/>
              </p:cNvCxnSpPr>
              <p:nvPr/>
            </p:nvCxnSpPr>
            <p:spPr>
              <a:xfrm flipV="1">
                <a:off x="1704976" y="3707606"/>
                <a:ext cx="64291" cy="706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3407429-3DF2-15EC-B5A4-CF08D63A9476}"/>
                  </a:ext>
                </a:extLst>
              </p:cNvPr>
              <p:cNvCxnSpPr>
                <a:cxnSpLocks/>
              </p:cNvCxnSpPr>
              <p:nvPr/>
            </p:nvCxnSpPr>
            <p:spPr>
              <a:xfrm>
                <a:off x="1704973" y="3911600"/>
                <a:ext cx="64294" cy="698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609F1043-92A9-33E8-BB84-EA1AB5F4C0FB}"/>
                  </a:ext>
                </a:extLst>
              </p:cNvPr>
              <p:cNvCxnSpPr>
                <a:cxnSpLocks/>
              </p:cNvCxnSpPr>
              <p:nvPr/>
            </p:nvCxnSpPr>
            <p:spPr>
              <a:xfrm>
                <a:off x="1766387" y="3707606"/>
                <a:ext cx="0" cy="273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82A6E0DF-DFE0-BF40-56F8-6D5BB84444D7}"/>
                </a:ext>
              </a:extLst>
            </p:cNvPr>
            <p:cNvGrpSpPr/>
            <p:nvPr/>
          </p:nvGrpSpPr>
          <p:grpSpPr>
            <a:xfrm>
              <a:off x="5798193" y="2431250"/>
              <a:ext cx="101488" cy="204788"/>
              <a:chOff x="1646489" y="3707606"/>
              <a:chExt cx="122778" cy="273844"/>
            </a:xfrm>
          </p:grpSpPr>
          <p:sp>
            <p:nvSpPr>
              <p:cNvPr id="37" name="직사각형 36">
                <a:extLst>
                  <a:ext uri="{FF2B5EF4-FFF2-40B4-BE49-F238E27FC236}">
                    <a16:creationId xmlns:a16="http://schemas.microsoft.com/office/drawing/2014/main" id="{71AB2357-C445-250F-C9E3-82F127B7BE37}"/>
                  </a:ext>
                </a:extLst>
              </p:cNvPr>
              <p:cNvSpPr/>
              <p:nvPr/>
            </p:nvSpPr>
            <p:spPr>
              <a:xfrm>
                <a:off x="1646489" y="3778249"/>
                <a:ext cx="55310" cy="133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id="{B14F85D9-F270-F2D8-D432-ACC025C970F5}"/>
                  </a:ext>
                </a:extLst>
              </p:cNvPr>
              <p:cNvCxnSpPr>
                <a:cxnSpLocks/>
              </p:cNvCxnSpPr>
              <p:nvPr/>
            </p:nvCxnSpPr>
            <p:spPr>
              <a:xfrm flipV="1">
                <a:off x="1704976" y="3707606"/>
                <a:ext cx="64291" cy="706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A41EA0F4-4005-BD7F-0739-BF86DAE38E5F}"/>
                  </a:ext>
                </a:extLst>
              </p:cNvPr>
              <p:cNvCxnSpPr>
                <a:cxnSpLocks/>
              </p:cNvCxnSpPr>
              <p:nvPr/>
            </p:nvCxnSpPr>
            <p:spPr>
              <a:xfrm>
                <a:off x="1704973" y="3911600"/>
                <a:ext cx="64294" cy="698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3BD58A7B-CDDE-C2E3-E149-AB9B14369ADD}"/>
                  </a:ext>
                </a:extLst>
              </p:cNvPr>
              <p:cNvCxnSpPr>
                <a:cxnSpLocks/>
              </p:cNvCxnSpPr>
              <p:nvPr/>
            </p:nvCxnSpPr>
            <p:spPr>
              <a:xfrm>
                <a:off x="1766387" y="3707606"/>
                <a:ext cx="0" cy="273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id="{6DC73D82-CA77-84C0-D2FE-C1E1E65BC350}"/>
                </a:ext>
              </a:extLst>
            </p:cNvPr>
            <p:cNvGrpSpPr/>
            <p:nvPr/>
          </p:nvGrpSpPr>
          <p:grpSpPr>
            <a:xfrm>
              <a:off x="1216573" y="2396805"/>
              <a:ext cx="292099" cy="117903"/>
              <a:chOff x="993775" y="2028825"/>
              <a:chExt cx="517524" cy="219075"/>
            </a:xfrm>
            <a:noFill/>
          </p:grpSpPr>
          <p:sp>
            <p:nvSpPr>
              <p:cNvPr id="43" name="타원 42">
                <a:extLst>
                  <a:ext uri="{FF2B5EF4-FFF2-40B4-BE49-F238E27FC236}">
                    <a16:creationId xmlns:a16="http://schemas.microsoft.com/office/drawing/2014/main" id="{061B5434-5CBB-F323-0345-32EC4A5C032A}"/>
                  </a:ext>
                </a:extLst>
              </p:cNvPr>
              <p:cNvSpPr/>
              <p:nvPr/>
            </p:nvSpPr>
            <p:spPr>
              <a:xfrm>
                <a:off x="993775" y="2057400"/>
                <a:ext cx="142875"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tx1"/>
                  </a:solidFill>
                </a:endParaRPr>
              </a:p>
            </p:txBody>
          </p:sp>
          <p:cxnSp>
            <p:nvCxnSpPr>
              <p:cNvPr id="44" name="직선 연결선 43">
                <a:extLst>
                  <a:ext uri="{FF2B5EF4-FFF2-40B4-BE49-F238E27FC236}">
                    <a16:creationId xmlns:a16="http://schemas.microsoft.com/office/drawing/2014/main" id="{909C83F0-44EB-4665-B4E2-B31ECDD768AC}"/>
                  </a:ext>
                </a:extLst>
              </p:cNvPr>
              <p:cNvCxnSpPr/>
              <p:nvPr/>
            </p:nvCxnSpPr>
            <p:spPr>
              <a:xfrm>
                <a:off x="1136650" y="2028825"/>
                <a:ext cx="0" cy="21907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1BEC589-333C-633F-9960-8C8D29F73013}"/>
                  </a:ext>
                </a:extLst>
              </p:cNvPr>
              <p:cNvCxnSpPr>
                <a:cxnSpLocks/>
                <a:stCxn id="43" idx="6"/>
              </p:cNvCxnSpPr>
              <p:nvPr/>
            </p:nvCxnSpPr>
            <p:spPr>
              <a:xfrm>
                <a:off x="1136650" y="2133600"/>
                <a:ext cx="37464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직선 화살표 연결선 46">
              <a:extLst>
                <a:ext uri="{FF2B5EF4-FFF2-40B4-BE49-F238E27FC236}">
                  <a16:creationId xmlns:a16="http://schemas.microsoft.com/office/drawing/2014/main" id="{AABDD788-C22F-FF0D-3ED8-DDE49348AA76}"/>
                </a:ext>
              </a:extLst>
            </p:cNvPr>
            <p:cNvCxnSpPr>
              <a:cxnSpLocks/>
              <a:stCxn id="14" idx="3"/>
              <a:endCxn id="15" idx="1"/>
            </p:cNvCxnSpPr>
            <p:nvPr/>
          </p:nvCxnSpPr>
          <p:spPr>
            <a:xfrm>
              <a:off x="1988134" y="2349500"/>
              <a:ext cx="149282" cy="0"/>
            </a:xfrm>
            <a:prstGeom prst="straightConnector1">
              <a:avLst/>
            </a:prstGeom>
            <a:ln>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C2DC12E2-60E9-F947-A3B3-BD095AA75D30}"/>
                </a:ext>
              </a:extLst>
            </p:cNvPr>
            <p:cNvCxnSpPr>
              <a:cxnSpLocks/>
            </p:cNvCxnSpPr>
            <p:nvPr/>
          </p:nvCxnSpPr>
          <p:spPr>
            <a:xfrm>
              <a:off x="2610434" y="2349500"/>
              <a:ext cx="149282" cy="0"/>
            </a:xfrm>
            <a:prstGeom prst="straightConnector1">
              <a:avLst/>
            </a:prstGeom>
            <a:ln>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35561B35-688B-6CC6-8D85-03A560E87687}"/>
                </a:ext>
              </a:extLst>
            </p:cNvPr>
            <p:cNvCxnSpPr>
              <a:cxnSpLocks/>
            </p:cNvCxnSpPr>
            <p:nvPr/>
          </p:nvCxnSpPr>
          <p:spPr>
            <a:xfrm>
              <a:off x="3139926" y="2349500"/>
              <a:ext cx="149282" cy="0"/>
            </a:xfrm>
            <a:prstGeom prst="straightConnector1">
              <a:avLst/>
            </a:prstGeom>
            <a:ln>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BCCDE397-DD2F-5E74-8C35-683361244537}"/>
                </a:ext>
              </a:extLst>
            </p:cNvPr>
            <p:cNvCxnSpPr>
              <a:cxnSpLocks/>
            </p:cNvCxnSpPr>
            <p:nvPr/>
          </p:nvCxnSpPr>
          <p:spPr>
            <a:xfrm>
              <a:off x="3712357" y="2343150"/>
              <a:ext cx="149282" cy="0"/>
            </a:xfrm>
            <a:prstGeom prst="straightConnector1">
              <a:avLst/>
            </a:prstGeom>
            <a:ln>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98367C6E-5BE4-D1D5-1221-E3626E27EF62}"/>
                </a:ext>
              </a:extLst>
            </p:cNvPr>
            <p:cNvCxnSpPr>
              <a:cxnSpLocks/>
            </p:cNvCxnSpPr>
            <p:nvPr/>
          </p:nvCxnSpPr>
          <p:spPr>
            <a:xfrm>
              <a:off x="4244258" y="2349500"/>
              <a:ext cx="149282" cy="0"/>
            </a:xfrm>
            <a:prstGeom prst="straightConnector1">
              <a:avLst/>
            </a:prstGeom>
            <a:ln>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9EB9EC45-95C1-B255-435E-222B6A541520}"/>
                </a:ext>
              </a:extLst>
            </p:cNvPr>
            <p:cNvCxnSpPr>
              <a:cxnSpLocks/>
            </p:cNvCxnSpPr>
            <p:nvPr/>
          </p:nvCxnSpPr>
          <p:spPr>
            <a:xfrm>
              <a:off x="4967509" y="2343150"/>
              <a:ext cx="149282" cy="0"/>
            </a:xfrm>
            <a:prstGeom prst="straightConnector1">
              <a:avLst/>
            </a:prstGeom>
            <a:ln>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27344884-286A-30E3-3FE2-BC0F8A91F4CD}"/>
                </a:ext>
              </a:extLst>
            </p:cNvPr>
            <p:cNvCxnSpPr/>
            <p:nvPr/>
          </p:nvCxnSpPr>
          <p:spPr>
            <a:xfrm>
              <a:off x="5555607" y="2192497"/>
              <a:ext cx="2425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81685E12-F187-4CAA-24AE-324D174C9424}"/>
                </a:ext>
              </a:extLst>
            </p:cNvPr>
            <p:cNvCxnSpPr/>
            <p:nvPr/>
          </p:nvCxnSpPr>
          <p:spPr>
            <a:xfrm>
              <a:off x="5555607" y="2529047"/>
              <a:ext cx="2425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그룹 58">
              <a:extLst>
                <a:ext uri="{FF2B5EF4-FFF2-40B4-BE49-F238E27FC236}">
                  <a16:creationId xmlns:a16="http://schemas.microsoft.com/office/drawing/2014/main" id="{88A6486A-4A5D-B676-69A6-88C25CA514CC}"/>
                </a:ext>
              </a:extLst>
            </p:cNvPr>
            <p:cNvGrpSpPr/>
            <p:nvPr/>
          </p:nvGrpSpPr>
          <p:grpSpPr>
            <a:xfrm>
              <a:off x="6125425" y="2199090"/>
              <a:ext cx="292099" cy="117903"/>
              <a:chOff x="993775" y="2028825"/>
              <a:chExt cx="517524" cy="219075"/>
            </a:xfrm>
            <a:noFill/>
          </p:grpSpPr>
          <p:sp>
            <p:nvSpPr>
              <p:cNvPr id="60" name="타원 59">
                <a:extLst>
                  <a:ext uri="{FF2B5EF4-FFF2-40B4-BE49-F238E27FC236}">
                    <a16:creationId xmlns:a16="http://schemas.microsoft.com/office/drawing/2014/main" id="{2B8112EA-1191-4009-C5EB-558984CC143F}"/>
                  </a:ext>
                </a:extLst>
              </p:cNvPr>
              <p:cNvSpPr/>
              <p:nvPr/>
            </p:nvSpPr>
            <p:spPr>
              <a:xfrm>
                <a:off x="993775" y="2057400"/>
                <a:ext cx="142875" cy="15240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tx1"/>
                  </a:solidFill>
                </a:endParaRPr>
              </a:p>
            </p:txBody>
          </p:sp>
          <p:cxnSp>
            <p:nvCxnSpPr>
              <p:cNvPr id="61" name="직선 연결선 60">
                <a:extLst>
                  <a:ext uri="{FF2B5EF4-FFF2-40B4-BE49-F238E27FC236}">
                    <a16:creationId xmlns:a16="http://schemas.microsoft.com/office/drawing/2014/main" id="{96275A2E-2435-007A-D6BC-8B479AB9BDF6}"/>
                  </a:ext>
                </a:extLst>
              </p:cNvPr>
              <p:cNvCxnSpPr/>
              <p:nvPr/>
            </p:nvCxnSpPr>
            <p:spPr>
              <a:xfrm>
                <a:off x="1136650" y="2028825"/>
                <a:ext cx="0" cy="21907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6D0FEB4B-5309-FAB6-CA58-E810AF73EABE}"/>
                  </a:ext>
                </a:extLst>
              </p:cNvPr>
              <p:cNvCxnSpPr>
                <a:cxnSpLocks/>
                <a:stCxn id="60" idx="6"/>
              </p:cNvCxnSpPr>
              <p:nvPr/>
            </p:nvCxnSpPr>
            <p:spPr>
              <a:xfrm>
                <a:off x="1136650" y="2133600"/>
                <a:ext cx="37464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D3D809C8-D2D9-D855-7DB5-2270D4E7D423}"/>
                </a:ext>
              </a:extLst>
            </p:cNvPr>
            <p:cNvGrpSpPr/>
            <p:nvPr/>
          </p:nvGrpSpPr>
          <p:grpSpPr>
            <a:xfrm>
              <a:off x="6125425" y="2425127"/>
              <a:ext cx="292099" cy="117903"/>
              <a:chOff x="993775" y="2028825"/>
              <a:chExt cx="517524" cy="219075"/>
            </a:xfrm>
            <a:noFill/>
          </p:grpSpPr>
          <p:sp>
            <p:nvSpPr>
              <p:cNvPr id="64" name="타원 63">
                <a:extLst>
                  <a:ext uri="{FF2B5EF4-FFF2-40B4-BE49-F238E27FC236}">
                    <a16:creationId xmlns:a16="http://schemas.microsoft.com/office/drawing/2014/main" id="{69CD49DA-8892-24F4-D6B3-FBC77EEE90E5}"/>
                  </a:ext>
                </a:extLst>
              </p:cNvPr>
              <p:cNvSpPr/>
              <p:nvPr/>
            </p:nvSpPr>
            <p:spPr>
              <a:xfrm>
                <a:off x="993775" y="2057400"/>
                <a:ext cx="142875" cy="15240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tx1"/>
                  </a:solidFill>
                </a:endParaRPr>
              </a:p>
            </p:txBody>
          </p:sp>
          <p:cxnSp>
            <p:nvCxnSpPr>
              <p:cNvPr id="65" name="직선 연결선 64">
                <a:extLst>
                  <a:ext uri="{FF2B5EF4-FFF2-40B4-BE49-F238E27FC236}">
                    <a16:creationId xmlns:a16="http://schemas.microsoft.com/office/drawing/2014/main" id="{5837A89B-B206-F73F-1050-FB3EFB72DF23}"/>
                  </a:ext>
                </a:extLst>
              </p:cNvPr>
              <p:cNvCxnSpPr/>
              <p:nvPr/>
            </p:nvCxnSpPr>
            <p:spPr>
              <a:xfrm>
                <a:off x="1136650" y="2028825"/>
                <a:ext cx="0" cy="21907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C2EEB062-60E1-A020-0423-A09FB1A2166B}"/>
                  </a:ext>
                </a:extLst>
              </p:cNvPr>
              <p:cNvCxnSpPr>
                <a:cxnSpLocks/>
                <a:stCxn id="64" idx="6"/>
              </p:cNvCxnSpPr>
              <p:nvPr/>
            </p:nvCxnSpPr>
            <p:spPr>
              <a:xfrm>
                <a:off x="1136650" y="2133600"/>
                <a:ext cx="37464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연결선: 꺾임 67">
              <a:extLst>
                <a:ext uri="{FF2B5EF4-FFF2-40B4-BE49-F238E27FC236}">
                  <a16:creationId xmlns:a16="http://schemas.microsoft.com/office/drawing/2014/main" id="{0E0CE711-4A14-5EAD-674B-BB3542D5F4E5}"/>
                </a:ext>
              </a:extLst>
            </p:cNvPr>
            <p:cNvCxnSpPr/>
            <p:nvPr/>
          </p:nvCxnSpPr>
          <p:spPr>
            <a:xfrm rot="10800000" flipV="1">
              <a:off x="1746250" y="2255478"/>
              <a:ext cx="4671274" cy="525822"/>
            </a:xfrm>
            <a:prstGeom prst="bentConnector3">
              <a:avLst>
                <a:gd name="adj1" fmla="val -25"/>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489368D-0D25-75C4-83F8-320AF5021AEB}"/>
                </a:ext>
              </a:extLst>
            </p:cNvPr>
            <p:cNvCxnSpPr>
              <a:cxnSpLocks/>
              <a:stCxn id="14" idx="2"/>
            </p:cNvCxnSpPr>
            <p:nvPr/>
          </p:nvCxnSpPr>
          <p:spPr>
            <a:xfrm flipH="1">
              <a:off x="1746250" y="2616200"/>
              <a:ext cx="3466" cy="165101"/>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E1E311D-89B5-F5D3-E3D8-84E00124D5C6}"/>
                </a:ext>
              </a:extLst>
            </p:cNvPr>
            <p:cNvSpPr txBox="1"/>
            <p:nvPr/>
          </p:nvSpPr>
          <p:spPr>
            <a:xfrm>
              <a:off x="680927" y="1841838"/>
              <a:ext cx="824265" cy="338554"/>
            </a:xfrm>
            <a:prstGeom prst="rect">
              <a:avLst/>
            </a:prstGeom>
            <a:noFill/>
          </p:spPr>
          <p:txBody>
            <a:bodyPr wrap="none" rtlCol="0">
              <a:spAutoFit/>
            </a:bodyPr>
            <a:lstStyle/>
            <a:p>
              <a:r>
                <a:rPr lang="en-US" altLang="ko-KR" sz="800" b="1"/>
                <a:t>Reference </a:t>
              </a:r>
            </a:p>
            <a:p>
              <a:r>
                <a:rPr lang="en-US" altLang="ko-KR" sz="800" b="1"/>
                <a:t>Microphones</a:t>
              </a:r>
              <a:endParaRPr lang="ko-KR" altLang="en-US" sz="800" b="1"/>
            </a:p>
          </p:txBody>
        </p:sp>
        <p:sp>
          <p:nvSpPr>
            <p:cNvPr id="74" name="TextBox 73">
              <a:extLst>
                <a:ext uri="{FF2B5EF4-FFF2-40B4-BE49-F238E27FC236}">
                  <a16:creationId xmlns:a16="http://schemas.microsoft.com/office/drawing/2014/main" id="{EFFD21D9-4E70-608C-E381-E2600CA71349}"/>
                </a:ext>
              </a:extLst>
            </p:cNvPr>
            <p:cNvSpPr txBox="1"/>
            <p:nvPr/>
          </p:nvSpPr>
          <p:spPr>
            <a:xfrm>
              <a:off x="5992095" y="1870919"/>
              <a:ext cx="824265" cy="338554"/>
            </a:xfrm>
            <a:prstGeom prst="rect">
              <a:avLst/>
            </a:prstGeom>
            <a:noFill/>
          </p:spPr>
          <p:txBody>
            <a:bodyPr wrap="none" rtlCol="0">
              <a:spAutoFit/>
            </a:bodyPr>
            <a:lstStyle/>
            <a:p>
              <a:r>
                <a:rPr lang="en-US" altLang="ko-KR" sz="800" b="1"/>
                <a:t>Error </a:t>
              </a:r>
            </a:p>
            <a:p>
              <a:r>
                <a:rPr lang="en-US" altLang="ko-KR" sz="800" b="1"/>
                <a:t>Microphones</a:t>
              </a:r>
              <a:endParaRPr lang="ko-KR" altLang="en-US" sz="800" b="1"/>
            </a:p>
          </p:txBody>
        </p:sp>
        <p:sp>
          <p:nvSpPr>
            <p:cNvPr id="75" name="TextBox 74">
              <a:extLst>
                <a:ext uri="{FF2B5EF4-FFF2-40B4-BE49-F238E27FC236}">
                  <a16:creationId xmlns:a16="http://schemas.microsoft.com/office/drawing/2014/main" id="{7D2F56D2-FA43-E80C-2BDF-5B2720D286C4}"/>
                </a:ext>
              </a:extLst>
            </p:cNvPr>
            <p:cNvSpPr txBox="1"/>
            <p:nvPr/>
          </p:nvSpPr>
          <p:spPr>
            <a:xfrm>
              <a:off x="5407055" y="1824502"/>
              <a:ext cx="620683" cy="215444"/>
            </a:xfrm>
            <a:prstGeom prst="rect">
              <a:avLst/>
            </a:prstGeom>
            <a:noFill/>
          </p:spPr>
          <p:txBody>
            <a:bodyPr wrap="none" rtlCol="0">
              <a:spAutoFit/>
            </a:bodyPr>
            <a:lstStyle/>
            <a:p>
              <a:r>
                <a:rPr lang="en-US" altLang="ko-KR" sz="800" b="1"/>
                <a:t>Speakers</a:t>
              </a:r>
              <a:endParaRPr lang="ko-KR" altLang="en-US" sz="800" b="1"/>
            </a:p>
          </p:txBody>
        </p:sp>
        <p:sp>
          <p:nvSpPr>
            <p:cNvPr id="20" name="직사각형 19">
              <a:extLst>
                <a:ext uri="{FF2B5EF4-FFF2-40B4-BE49-F238E27FC236}">
                  <a16:creationId xmlns:a16="http://schemas.microsoft.com/office/drawing/2014/main" id="{34DFF970-BA79-7022-5EE3-3A2B89EBD13A}"/>
                </a:ext>
              </a:extLst>
            </p:cNvPr>
            <p:cNvSpPr/>
            <p:nvPr/>
          </p:nvSpPr>
          <p:spPr>
            <a:xfrm>
              <a:off x="5119413" y="2096502"/>
              <a:ext cx="509279" cy="533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a:solidFill>
                    <a:schemeClr val="tx1"/>
                  </a:solidFill>
                </a:rPr>
                <a:t>Power</a:t>
              </a:r>
            </a:p>
            <a:p>
              <a:pPr algn="ctr"/>
              <a:r>
                <a:rPr lang="en-US" altLang="ko-KR" sz="800" b="1">
                  <a:solidFill>
                    <a:schemeClr val="tx1"/>
                  </a:solidFill>
                </a:rPr>
                <a:t>Amplifier</a:t>
              </a:r>
              <a:endParaRPr lang="ko-KR" altLang="en-US" sz="800" b="1">
                <a:solidFill>
                  <a:schemeClr val="tx1"/>
                </a:solidFill>
              </a:endParaRPr>
            </a:p>
          </p:txBody>
        </p:sp>
      </p:grpSp>
    </p:spTree>
    <p:extLst>
      <p:ext uri="{BB962C8B-B14F-4D97-AF65-F5344CB8AC3E}">
        <p14:creationId xmlns:p14="http://schemas.microsoft.com/office/powerpoint/2010/main" val="366378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1F3FF31-08B7-071E-4E9B-31A2130B4429}"/>
              </a:ext>
            </a:extLst>
          </p:cNvPr>
          <p:cNvPicPr>
            <a:picLocks noChangeAspect="1"/>
          </p:cNvPicPr>
          <p:nvPr/>
        </p:nvPicPr>
        <p:blipFill>
          <a:blip r:embed="rId2"/>
          <a:stretch>
            <a:fillRect/>
          </a:stretch>
        </p:blipFill>
        <p:spPr>
          <a:xfrm>
            <a:off x="1276350" y="1181100"/>
            <a:ext cx="4819650" cy="2438400"/>
          </a:xfrm>
          <a:prstGeom prst="rect">
            <a:avLst/>
          </a:prstGeom>
        </p:spPr>
      </p:pic>
    </p:spTree>
    <p:extLst>
      <p:ext uri="{BB962C8B-B14F-4D97-AF65-F5344CB8AC3E}">
        <p14:creationId xmlns:p14="http://schemas.microsoft.com/office/powerpoint/2010/main" val="4192174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929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D3F2D-BDD8-870C-AF26-A7A5F0A28E4E}"/>
              </a:ext>
            </a:extLst>
          </p:cNvPr>
          <p:cNvSpPr txBox="1"/>
          <p:nvPr/>
        </p:nvSpPr>
        <p:spPr>
          <a:xfrm>
            <a:off x="3412120" y="855786"/>
            <a:ext cx="2343911" cy="369332"/>
          </a:xfrm>
          <a:prstGeom prst="rect">
            <a:avLst/>
          </a:prstGeom>
          <a:noFill/>
        </p:spPr>
        <p:txBody>
          <a:bodyPr wrap="none" rtlCol="0">
            <a:spAutoFit/>
          </a:bodyPr>
          <a:lstStyle/>
          <a:p>
            <a:r>
              <a:rPr lang="ko-KR" altLang="en-US"/>
              <a:t>소음공해와 인체영향</a:t>
            </a:r>
          </a:p>
        </p:txBody>
      </p:sp>
    </p:spTree>
    <p:extLst>
      <p:ext uri="{BB962C8B-B14F-4D97-AF65-F5344CB8AC3E}">
        <p14:creationId xmlns:p14="http://schemas.microsoft.com/office/powerpoint/2010/main" val="209173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72CCD-5CF0-EDC5-E6A5-14399CDF303C}"/>
              </a:ext>
            </a:extLst>
          </p:cNvPr>
          <p:cNvSpPr txBox="1"/>
          <p:nvPr/>
        </p:nvSpPr>
        <p:spPr>
          <a:xfrm>
            <a:off x="1172308" y="890954"/>
            <a:ext cx="8233985" cy="646331"/>
          </a:xfrm>
          <a:prstGeom prst="rect">
            <a:avLst/>
          </a:prstGeom>
          <a:noFill/>
        </p:spPr>
        <p:txBody>
          <a:bodyPr wrap="none" rtlCol="0">
            <a:spAutoFit/>
          </a:bodyPr>
          <a:lstStyle/>
          <a:p>
            <a:r>
              <a:rPr lang="en-US" altLang="ko-KR"/>
              <a:t>We can not prohibit noise generation, but we can reduce noise pollution.</a:t>
            </a:r>
          </a:p>
          <a:p>
            <a:endParaRPr lang="ko-KR" altLang="en-US"/>
          </a:p>
        </p:txBody>
      </p:sp>
      <p:sp>
        <p:nvSpPr>
          <p:cNvPr id="3" name="TextBox 2">
            <a:extLst>
              <a:ext uri="{FF2B5EF4-FFF2-40B4-BE49-F238E27FC236}">
                <a16:creationId xmlns:a16="http://schemas.microsoft.com/office/drawing/2014/main" id="{62614C0D-D554-70A6-E917-5FCA85B44A48}"/>
              </a:ext>
            </a:extLst>
          </p:cNvPr>
          <p:cNvSpPr txBox="1"/>
          <p:nvPr/>
        </p:nvSpPr>
        <p:spPr>
          <a:xfrm>
            <a:off x="3845169" y="2461846"/>
            <a:ext cx="1172116" cy="369332"/>
          </a:xfrm>
          <a:prstGeom prst="rect">
            <a:avLst/>
          </a:prstGeom>
          <a:noFill/>
        </p:spPr>
        <p:txBody>
          <a:bodyPr wrap="none" rtlCol="0">
            <a:spAutoFit/>
          </a:bodyPr>
          <a:lstStyle/>
          <a:p>
            <a:r>
              <a:rPr lang="en-US" altLang="ko-KR"/>
              <a:t>anc </a:t>
            </a:r>
            <a:r>
              <a:rPr lang="ko-KR" altLang="en-US"/>
              <a:t>원리 </a:t>
            </a:r>
          </a:p>
        </p:txBody>
      </p:sp>
    </p:spTree>
    <p:extLst>
      <p:ext uri="{BB962C8B-B14F-4D97-AF65-F5344CB8AC3E}">
        <p14:creationId xmlns:p14="http://schemas.microsoft.com/office/powerpoint/2010/main" val="136808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85D59C-A048-F428-72DD-E91E05BB6D5A}"/>
              </a:ext>
            </a:extLst>
          </p:cNvPr>
          <p:cNvSpPr txBox="1"/>
          <p:nvPr/>
        </p:nvSpPr>
        <p:spPr>
          <a:xfrm>
            <a:off x="4454769" y="1981200"/>
            <a:ext cx="2229585" cy="2308324"/>
          </a:xfrm>
          <a:prstGeom prst="rect">
            <a:avLst/>
          </a:prstGeom>
          <a:noFill/>
        </p:spPr>
        <p:txBody>
          <a:bodyPr wrap="none" rtlCol="0">
            <a:spAutoFit/>
          </a:bodyPr>
          <a:lstStyle/>
          <a:p>
            <a:r>
              <a:rPr lang="en-US" altLang="ko-KR"/>
              <a:t>TECZANG</a:t>
            </a:r>
          </a:p>
          <a:p>
            <a:endParaRPr lang="en-US" altLang="ko-KR"/>
          </a:p>
          <a:p>
            <a:r>
              <a:rPr lang="en-US" altLang="ko-KR"/>
              <a:t>KANC23</a:t>
            </a:r>
          </a:p>
          <a:p>
            <a:endParaRPr lang="en-US" altLang="ko-KR"/>
          </a:p>
          <a:p>
            <a:r>
              <a:rPr lang="en-US" altLang="ko-KR"/>
              <a:t>blockdiagram</a:t>
            </a:r>
          </a:p>
          <a:p>
            <a:r>
              <a:rPr lang="en-US" altLang="ko-KR"/>
              <a:t>performance movie</a:t>
            </a:r>
          </a:p>
          <a:p>
            <a:r>
              <a:rPr lang="en-US" altLang="ko-KR"/>
              <a:t>specification</a:t>
            </a:r>
          </a:p>
          <a:p>
            <a:r>
              <a:rPr lang="en-US" altLang="ko-KR"/>
              <a:t> </a:t>
            </a:r>
            <a:endParaRPr lang="ko-KR" altLang="en-US"/>
          </a:p>
        </p:txBody>
      </p:sp>
    </p:spTree>
    <p:extLst>
      <p:ext uri="{BB962C8B-B14F-4D97-AF65-F5344CB8AC3E}">
        <p14:creationId xmlns:p14="http://schemas.microsoft.com/office/powerpoint/2010/main" val="177761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03A08-766B-A3BB-F9DC-D41067C1304E}"/>
              </a:ext>
            </a:extLst>
          </p:cNvPr>
          <p:cNvSpPr txBox="1"/>
          <p:nvPr/>
        </p:nvSpPr>
        <p:spPr>
          <a:xfrm>
            <a:off x="1055077" y="2274838"/>
            <a:ext cx="10351477" cy="2585323"/>
          </a:xfrm>
          <a:prstGeom prst="rect">
            <a:avLst/>
          </a:prstGeom>
          <a:noFill/>
        </p:spPr>
        <p:txBody>
          <a:bodyPr wrap="square">
            <a:spAutoFit/>
          </a:bodyPr>
          <a:lstStyle/>
          <a:p>
            <a:r>
              <a:rPr lang="en-US" altLang="ko-KR"/>
              <a:t>Long-term exposure to either occupational or environmental noise can lead to a series of diseases, both auditory and non-auditory[1,2,3]</a:t>
            </a:r>
          </a:p>
          <a:p>
            <a:endParaRPr lang="en-US" altLang="ko-KR"/>
          </a:p>
          <a:p>
            <a:pPr marL="342900" indent="-342900">
              <a:buAutoNum type="arabicPeriod"/>
            </a:pPr>
            <a:r>
              <a:rPr lang="en-US" altLang="ko-KR"/>
              <a:t>Zhou, X. &amp; Merzenich, M. M. Environmental noise exposure degrades normal listening processes. Nat. Commun. 3, 843 (2012). </a:t>
            </a:r>
          </a:p>
          <a:p>
            <a:pPr marL="342900" indent="-342900">
              <a:buAutoNum type="arabicPeriod"/>
            </a:pPr>
            <a:r>
              <a:rPr lang="en-US" altLang="ko-KR"/>
              <a:t>2. Stansfeld, S. A. &amp; Matheson, M. P. Noise pollution: non-auditory efects on health. Br. Med. Bull. 68, 243–257 (2003). </a:t>
            </a:r>
          </a:p>
          <a:p>
            <a:pPr marL="342900" indent="-342900">
              <a:buAutoNum type="arabicPeriod"/>
            </a:pPr>
            <a:r>
              <a:rPr lang="en-US" altLang="ko-KR"/>
              <a:t>3. Stansfeld, S. et al. Aircraf and road trafc noise and children’s cognition and health: a cross-national study. Lancet 365, 1942–1949 (2005)</a:t>
            </a:r>
            <a:endParaRPr lang="ko-KR" altLang="en-US"/>
          </a:p>
        </p:txBody>
      </p:sp>
    </p:spTree>
    <p:extLst>
      <p:ext uri="{BB962C8B-B14F-4D97-AF65-F5344CB8AC3E}">
        <p14:creationId xmlns:p14="http://schemas.microsoft.com/office/powerpoint/2010/main" val="204265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9366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3021</TotalTime>
  <Words>1000</Words>
  <Application>Microsoft Office PowerPoint</Application>
  <PresentationFormat>와이드스크린</PresentationFormat>
  <Paragraphs>125</Paragraphs>
  <Slides>44</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44</vt:i4>
      </vt:variant>
    </vt:vector>
  </HeadingPairs>
  <TitlesOfParts>
    <vt:vector size="54" baseType="lpstr">
      <vt:lpstr>a-otf-ud-shin-go-pr6n</vt:lpstr>
      <vt:lpstr>Apple SD Gothic Neo</vt:lpstr>
      <vt:lpstr>Arial Unicode MS</vt:lpstr>
      <vt:lpstr>GeographEditWeb</vt:lpstr>
      <vt:lpstr>Nanum Gothic</vt:lpstr>
      <vt:lpstr>Noto Sans KR</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 yoon</dc:creator>
  <cp:lastModifiedBy>ki yoon</cp:lastModifiedBy>
  <cp:revision>13</cp:revision>
  <dcterms:created xsi:type="dcterms:W3CDTF">2023-02-14T11:09:30Z</dcterms:created>
  <dcterms:modified xsi:type="dcterms:W3CDTF">2023-02-16T13:31:10Z</dcterms:modified>
</cp:coreProperties>
</file>